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6" r:id="rId1"/>
    <p:sldMasterId id="2147483727" r:id="rId2"/>
  </p:sldMasterIdLst>
  <p:notesMasterIdLst>
    <p:notesMasterId r:id="rId34"/>
  </p:notesMasterIdLst>
  <p:sldIdLst>
    <p:sldId id="256" r:id="rId3"/>
    <p:sldId id="302" r:id="rId4"/>
    <p:sldId id="257" r:id="rId5"/>
    <p:sldId id="292" r:id="rId6"/>
    <p:sldId id="291" r:id="rId7"/>
    <p:sldId id="301" r:id="rId8"/>
    <p:sldId id="274" r:id="rId9"/>
    <p:sldId id="293" r:id="rId10"/>
    <p:sldId id="265" r:id="rId11"/>
    <p:sldId id="275" r:id="rId12"/>
    <p:sldId id="294" r:id="rId13"/>
    <p:sldId id="295" r:id="rId14"/>
    <p:sldId id="263" r:id="rId15"/>
    <p:sldId id="278" r:id="rId16"/>
    <p:sldId id="264" r:id="rId17"/>
    <p:sldId id="296" r:id="rId18"/>
    <p:sldId id="297" r:id="rId19"/>
    <p:sldId id="290" r:id="rId20"/>
    <p:sldId id="267" r:id="rId21"/>
    <p:sldId id="298" r:id="rId22"/>
    <p:sldId id="269" r:id="rId23"/>
    <p:sldId id="277" r:id="rId24"/>
    <p:sldId id="258" r:id="rId25"/>
    <p:sldId id="259" r:id="rId26"/>
    <p:sldId id="284" r:id="rId27"/>
    <p:sldId id="285" r:id="rId28"/>
    <p:sldId id="286" r:id="rId29"/>
    <p:sldId id="288" r:id="rId30"/>
    <p:sldId id="287" r:id="rId31"/>
    <p:sldId id="289" r:id="rId32"/>
    <p:sldId id="300" r:id="rId3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Orta Stil 3 - Vurgu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Orta Stil 4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799B23B-EC83-4686-B30A-512413B5E67A}" styleName="Açık Stil 3 - Vurgu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A38485-997C-431E-B889-9D5741B356BF}" type="doc">
      <dgm:prSet loTypeId="urn:microsoft.com/office/officeart/2005/8/layout/vList2" loCatId="list" qsTypeId="urn:microsoft.com/office/officeart/2005/8/quickstyle/3d1" qsCatId="3D" csTypeId="urn:microsoft.com/office/officeart/2005/8/colors/accent5_5" csCatId="accent5" phldr="1"/>
      <dgm:spPr/>
      <dgm:t>
        <a:bodyPr/>
        <a:lstStyle/>
        <a:p>
          <a:endParaRPr lang="tr-TR"/>
        </a:p>
      </dgm:t>
    </dgm:pt>
    <dgm:pt modelId="{798C18F4-5888-4611-A05B-FF8050056C22}">
      <dgm:prSet phldrT="[Metin]" custT="1"/>
      <dgm:spPr/>
      <dgm:t>
        <a:bodyPr/>
        <a:lstStyle/>
        <a:p>
          <a:r>
            <a:rPr lang="tr-TR" sz="2400" b="1" dirty="0">
              <a:solidFill>
                <a:schemeClr val="tx1"/>
              </a:solidFill>
            </a:rPr>
            <a:t>Üniversite Çalışanı Memnuniyet Anketi</a:t>
          </a:r>
        </a:p>
      </dgm:t>
    </dgm:pt>
    <dgm:pt modelId="{324A4B79-8B1D-4134-98DC-35C5072F4774}" type="parTrans" cxnId="{FE12D45D-D154-444D-B7BB-E73D56DC9CC3}">
      <dgm:prSet/>
      <dgm:spPr/>
      <dgm:t>
        <a:bodyPr/>
        <a:lstStyle/>
        <a:p>
          <a:endParaRPr lang="tr-TR" sz="4400" b="1">
            <a:solidFill>
              <a:schemeClr val="tx1"/>
            </a:solidFill>
          </a:endParaRPr>
        </a:p>
      </dgm:t>
    </dgm:pt>
    <dgm:pt modelId="{4FB453A4-7A7C-4DAD-B54E-611B05B1D135}" type="sibTrans" cxnId="{FE12D45D-D154-444D-B7BB-E73D56DC9CC3}">
      <dgm:prSet/>
      <dgm:spPr/>
      <dgm:t>
        <a:bodyPr/>
        <a:lstStyle/>
        <a:p>
          <a:endParaRPr lang="tr-TR" sz="2800" b="1">
            <a:solidFill>
              <a:schemeClr val="tx1"/>
            </a:solidFill>
          </a:endParaRPr>
        </a:p>
      </dgm:t>
    </dgm:pt>
    <dgm:pt modelId="{C6815C94-4EB4-46DF-9140-4C6BF007428D}">
      <dgm:prSet phldrT="[Metin]" custT="1"/>
      <dgm:spPr/>
      <dgm:t>
        <a:bodyPr/>
        <a:lstStyle/>
        <a:p>
          <a:r>
            <a:rPr lang="tr-TR" sz="2400" b="1" dirty="0">
              <a:solidFill>
                <a:schemeClr val="tx1"/>
              </a:solidFill>
            </a:rPr>
            <a:t>Öğrenci Memnuniyet Anketi</a:t>
          </a:r>
        </a:p>
      </dgm:t>
    </dgm:pt>
    <dgm:pt modelId="{AEA708B1-7AD0-4A0C-88E2-B1F5F9636D97}" type="parTrans" cxnId="{EFDFB29D-2DDC-4063-AC82-F73B5A297325}">
      <dgm:prSet/>
      <dgm:spPr/>
      <dgm:t>
        <a:bodyPr/>
        <a:lstStyle/>
        <a:p>
          <a:endParaRPr lang="tr-TR" sz="4400" b="1">
            <a:solidFill>
              <a:schemeClr val="tx1"/>
            </a:solidFill>
          </a:endParaRPr>
        </a:p>
      </dgm:t>
    </dgm:pt>
    <dgm:pt modelId="{8E056960-08CA-458D-9D2E-919D139DF876}" type="sibTrans" cxnId="{EFDFB29D-2DDC-4063-AC82-F73B5A297325}">
      <dgm:prSet/>
      <dgm:spPr/>
      <dgm:t>
        <a:bodyPr/>
        <a:lstStyle/>
        <a:p>
          <a:endParaRPr lang="tr-TR" sz="2800" b="1">
            <a:solidFill>
              <a:schemeClr val="tx1"/>
            </a:solidFill>
          </a:endParaRPr>
        </a:p>
      </dgm:t>
    </dgm:pt>
    <dgm:pt modelId="{7A5D0651-A132-4E63-8712-6814A6C6D6F6}">
      <dgm:prSet phldrT="[Metin]" custT="1"/>
      <dgm:spPr/>
      <dgm:t>
        <a:bodyPr/>
        <a:lstStyle/>
        <a:p>
          <a:r>
            <a:rPr lang="tr-TR" sz="2400" b="1" dirty="0">
              <a:solidFill>
                <a:schemeClr val="tx1"/>
              </a:solidFill>
            </a:rPr>
            <a:t>Dış Paydaş Anketi</a:t>
          </a:r>
        </a:p>
      </dgm:t>
    </dgm:pt>
    <dgm:pt modelId="{28A931E5-D4AD-407D-8B5A-3511E59D1EC7}" type="parTrans" cxnId="{51524AC9-0006-4D62-A069-5129EEAD128B}">
      <dgm:prSet/>
      <dgm:spPr/>
      <dgm:t>
        <a:bodyPr/>
        <a:lstStyle/>
        <a:p>
          <a:endParaRPr lang="tr-TR" sz="4400" b="1">
            <a:solidFill>
              <a:schemeClr val="tx1"/>
            </a:solidFill>
          </a:endParaRPr>
        </a:p>
      </dgm:t>
    </dgm:pt>
    <dgm:pt modelId="{0194DA1B-9556-4F29-8904-C9345105C7FF}" type="sibTrans" cxnId="{51524AC9-0006-4D62-A069-5129EEAD128B}">
      <dgm:prSet/>
      <dgm:spPr/>
      <dgm:t>
        <a:bodyPr/>
        <a:lstStyle/>
        <a:p>
          <a:endParaRPr lang="tr-TR" sz="2800" b="1">
            <a:solidFill>
              <a:schemeClr val="tx1"/>
            </a:solidFill>
          </a:endParaRPr>
        </a:p>
      </dgm:t>
    </dgm:pt>
    <dgm:pt modelId="{55788E01-F4E3-45BB-A6A9-DE76EB58A11D}">
      <dgm:prSet phldrT="[Metin]" custT="1"/>
      <dgm:spPr/>
      <dgm:t>
        <a:bodyPr/>
        <a:lstStyle/>
        <a:p>
          <a:r>
            <a:rPr lang="tr-TR" sz="2400" b="1">
              <a:solidFill>
                <a:schemeClr val="tx1"/>
              </a:solidFill>
            </a:rPr>
            <a:t>Liderlik Ölçüm Anketi</a:t>
          </a:r>
        </a:p>
      </dgm:t>
    </dgm:pt>
    <dgm:pt modelId="{85183748-7E10-41A0-BBB9-834A2D1B1D55}" type="parTrans" cxnId="{35AFB646-352A-46DB-A846-CF140AFA6045}">
      <dgm:prSet/>
      <dgm:spPr/>
      <dgm:t>
        <a:bodyPr/>
        <a:lstStyle/>
        <a:p>
          <a:endParaRPr lang="tr-TR" sz="4400" b="1">
            <a:solidFill>
              <a:schemeClr val="tx1"/>
            </a:solidFill>
          </a:endParaRPr>
        </a:p>
      </dgm:t>
    </dgm:pt>
    <dgm:pt modelId="{E6A97C65-92EE-4C5A-ACED-0AA593352EE8}" type="sibTrans" cxnId="{35AFB646-352A-46DB-A846-CF140AFA6045}">
      <dgm:prSet/>
      <dgm:spPr/>
      <dgm:t>
        <a:bodyPr/>
        <a:lstStyle/>
        <a:p>
          <a:endParaRPr lang="tr-TR" sz="2800" b="1">
            <a:solidFill>
              <a:schemeClr val="tx1"/>
            </a:solidFill>
          </a:endParaRPr>
        </a:p>
      </dgm:t>
    </dgm:pt>
    <dgm:pt modelId="{F2DE0158-6CFE-4999-84DF-832432D17C6D}">
      <dgm:prSet phldrT="[Metin]" custT="1"/>
      <dgm:spPr/>
      <dgm:t>
        <a:bodyPr/>
        <a:lstStyle/>
        <a:p>
          <a:r>
            <a:rPr lang="tr-TR" sz="2400" b="1" dirty="0">
              <a:solidFill>
                <a:schemeClr val="tx1"/>
              </a:solidFill>
            </a:rPr>
            <a:t>Mezun Anketi</a:t>
          </a:r>
        </a:p>
      </dgm:t>
    </dgm:pt>
    <dgm:pt modelId="{4D556C37-1B49-4D84-A581-D05AB60350DA}" type="parTrans" cxnId="{94332513-2995-47B2-950D-F5EC9DDFA27C}">
      <dgm:prSet/>
      <dgm:spPr/>
      <dgm:t>
        <a:bodyPr/>
        <a:lstStyle/>
        <a:p>
          <a:endParaRPr lang="tr-TR" sz="4400" b="1">
            <a:solidFill>
              <a:schemeClr val="tx1"/>
            </a:solidFill>
          </a:endParaRPr>
        </a:p>
      </dgm:t>
    </dgm:pt>
    <dgm:pt modelId="{261C9331-DB76-4565-A7DD-6CBFC71A8080}" type="sibTrans" cxnId="{94332513-2995-47B2-950D-F5EC9DDFA27C}">
      <dgm:prSet/>
      <dgm:spPr/>
      <dgm:t>
        <a:bodyPr/>
        <a:lstStyle/>
        <a:p>
          <a:endParaRPr lang="tr-TR" sz="2800" b="1">
            <a:solidFill>
              <a:schemeClr val="tx1"/>
            </a:solidFill>
          </a:endParaRPr>
        </a:p>
      </dgm:t>
    </dgm:pt>
    <dgm:pt modelId="{94251F18-8900-4460-A864-7164A654F2A0}">
      <dgm:prSet phldrT="[Metin]" custT="1"/>
      <dgm:spPr/>
      <dgm:t>
        <a:bodyPr/>
        <a:lstStyle/>
        <a:p>
          <a:r>
            <a:rPr lang="tr-TR" sz="2400" b="0" dirty="0">
              <a:solidFill>
                <a:schemeClr val="tx1"/>
              </a:solidFill>
            </a:rPr>
            <a:t>*Öğretim Elemanı Değerlendirme Anketi</a:t>
          </a:r>
        </a:p>
      </dgm:t>
    </dgm:pt>
    <dgm:pt modelId="{BBD34C02-1EC3-474E-A6BE-4AB768D93BCF}" type="parTrans" cxnId="{CA1B4C99-3F49-4A8C-9693-2D1F06A07EC1}">
      <dgm:prSet/>
      <dgm:spPr/>
      <dgm:t>
        <a:bodyPr/>
        <a:lstStyle/>
        <a:p>
          <a:endParaRPr lang="tr-TR" sz="4400" b="1">
            <a:solidFill>
              <a:schemeClr val="tx1"/>
            </a:solidFill>
          </a:endParaRPr>
        </a:p>
      </dgm:t>
    </dgm:pt>
    <dgm:pt modelId="{6CFD1546-2377-46D4-AB36-49A4F5FEB8A5}" type="sibTrans" cxnId="{CA1B4C99-3F49-4A8C-9693-2D1F06A07EC1}">
      <dgm:prSet/>
      <dgm:spPr/>
      <dgm:t>
        <a:bodyPr/>
        <a:lstStyle/>
        <a:p>
          <a:endParaRPr lang="tr-TR" sz="2800" b="1">
            <a:solidFill>
              <a:schemeClr val="tx1"/>
            </a:solidFill>
          </a:endParaRPr>
        </a:p>
      </dgm:t>
    </dgm:pt>
    <dgm:pt modelId="{EE8D48C0-B215-4AFB-89DF-CD2B066F3D9C}">
      <dgm:prSet phldrT="[Metin]" custT="1"/>
      <dgm:spPr/>
      <dgm:t>
        <a:bodyPr/>
        <a:lstStyle/>
        <a:p>
          <a:r>
            <a:rPr lang="tr-TR" sz="2400" b="0" dirty="0">
              <a:solidFill>
                <a:schemeClr val="tx1"/>
              </a:solidFill>
            </a:rPr>
            <a:t>*Ders Değerlendirme Anketi</a:t>
          </a:r>
        </a:p>
      </dgm:t>
    </dgm:pt>
    <dgm:pt modelId="{9CC95727-5FEA-4825-B758-A3DC779F8530}" type="parTrans" cxnId="{1FC6F7C4-E397-456B-B8BE-BE349ECF5816}">
      <dgm:prSet/>
      <dgm:spPr/>
      <dgm:t>
        <a:bodyPr/>
        <a:lstStyle/>
        <a:p>
          <a:endParaRPr lang="tr-TR" sz="4400" b="1">
            <a:solidFill>
              <a:schemeClr val="tx1"/>
            </a:solidFill>
          </a:endParaRPr>
        </a:p>
      </dgm:t>
    </dgm:pt>
    <dgm:pt modelId="{4C6F5195-17C7-44CA-824E-FCEA8E7B42AE}" type="sibTrans" cxnId="{1FC6F7C4-E397-456B-B8BE-BE349ECF5816}">
      <dgm:prSet/>
      <dgm:spPr/>
      <dgm:t>
        <a:bodyPr/>
        <a:lstStyle/>
        <a:p>
          <a:endParaRPr lang="tr-TR" sz="2800" b="1">
            <a:solidFill>
              <a:schemeClr val="tx1"/>
            </a:solidFill>
          </a:endParaRPr>
        </a:p>
      </dgm:t>
    </dgm:pt>
    <dgm:pt modelId="{E0B0E356-306E-44DA-B197-FCF800B6614F}">
      <dgm:prSet phldrT="[Metin]" custT="1"/>
      <dgm:spPr/>
      <dgm:t>
        <a:bodyPr/>
        <a:lstStyle/>
        <a:p>
          <a:r>
            <a:rPr lang="tr-TR" sz="2400" b="0" dirty="0">
              <a:solidFill>
                <a:schemeClr val="tx1"/>
              </a:solidFill>
            </a:rPr>
            <a:t>*Bölüm Değerlendirme Anketi</a:t>
          </a:r>
        </a:p>
      </dgm:t>
    </dgm:pt>
    <dgm:pt modelId="{533FB96B-7F04-48EF-81F1-31A61C8057C9}" type="parTrans" cxnId="{CAEA95D4-D521-45FC-B6E8-B361BD202936}">
      <dgm:prSet/>
      <dgm:spPr/>
      <dgm:t>
        <a:bodyPr/>
        <a:lstStyle/>
        <a:p>
          <a:endParaRPr lang="tr-TR" sz="4400" b="1">
            <a:solidFill>
              <a:schemeClr val="tx1"/>
            </a:solidFill>
          </a:endParaRPr>
        </a:p>
      </dgm:t>
    </dgm:pt>
    <dgm:pt modelId="{2C2BC047-6122-4EF4-91BA-EDCB8F823444}" type="sibTrans" cxnId="{CAEA95D4-D521-45FC-B6E8-B361BD202936}">
      <dgm:prSet/>
      <dgm:spPr/>
      <dgm:t>
        <a:bodyPr/>
        <a:lstStyle/>
        <a:p>
          <a:endParaRPr lang="tr-TR" sz="2800" b="1">
            <a:solidFill>
              <a:schemeClr val="tx1"/>
            </a:solidFill>
          </a:endParaRPr>
        </a:p>
      </dgm:t>
    </dgm:pt>
    <dgm:pt modelId="{FB794E2E-0355-4811-8B74-419CB99B7C22}">
      <dgm:prSet phldrT="[Metin]" custT="1"/>
      <dgm:spPr/>
      <dgm:t>
        <a:bodyPr/>
        <a:lstStyle/>
        <a:p>
          <a:r>
            <a:rPr lang="tr-TR" sz="2400" b="1" dirty="0">
              <a:solidFill>
                <a:schemeClr val="tx1"/>
              </a:solidFill>
            </a:rPr>
            <a:t>Öğrenci Beklenti Anketi</a:t>
          </a:r>
        </a:p>
      </dgm:t>
    </dgm:pt>
    <dgm:pt modelId="{832DC6D6-1981-43EA-91A8-F46F2C6018A0}" type="parTrans" cxnId="{BA40AAC6-60FC-41EE-ADA3-7A4F5B4D233A}">
      <dgm:prSet/>
      <dgm:spPr/>
      <dgm:t>
        <a:bodyPr/>
        <a:lstStyle/>
        <a:p>
          <a:endParaRPr lang="tr-TR" sz="2800" b="1">
            <a:solidFill>
              <a:schemeClr val="tx1"/>
            </a:solidFill>
          </a:endParaRPr>
        </a:p>
      </dgm:t>
    </dgm:pt>
    <dgm:pt modelId="{8759B680-7E73-4BF3-B847-E7E6AB62EF14}" type="sibTrans" cxnId="{BA40AAC6-60FC-41EE-ADA3-7A4F5B4D233A}">
      <dgm:prSet/>
      <dgm:spPr/>
      <dgm:t>
        <a:bodyPr/>
        <a:lstStyle/>
        <a:p>
          <a:endParaRPr lang="tr-TR" sz="2800" b="1">
            <a:solidFill>
              <a:schemeClr val="tx1"/>
            </a:solidFill>
          </a:endParaRPr>
        </a:p>
      </dgm:t>
    </dgm:pt>
    <dgm:pt modelId="{2672C593-BEF8-479F-9DDC-5562B3CF5630}">
      <dgm:prSet phldrT="[Metin]" custT="1"/>
      <dgm:spPr/>
      <dgm:t>
        <a:bodyPr/>
        <a:lstStyle/>
        <a:p>
          <a:r>
            <a:rPr lang="tr-TR" sz="2400" b="1" dirty="0">
              <a:solidFill>
                <a:schemeClr val="tx1"/>
              </a:solidFill>
            </a:rPr>
            <a:t>Özel Gereksinimli Öğrenci Anketi</a:t>
          </a:r>
        </a:p>
      </dgm:t>
    </dgm:pt>
    <dgm:pt modelId="{CDB201EE-F391-4477-82A9-6E35EC1B3B18}" type="parTrans" cxnId="{D2593C60-78F2-44FB-A77B-752E0329AC40}">
      <dgm:prSet/>
      <dgm:spPr/>
      <dgm:t>
        <a:bodyPr/>
        <a:lstStyle/>
        <a:p>
          <a:endParaRPr lang="tr-TR" sz="2000">
            <a:solidFill>
              <a:schemeClr val="tx1"/>
            </a:solidFill>
          </a:endParaRPr>
        </a:p>
      </dgm:t>
    </dgm:pt>
    <dgm:pt modelId="{105563DF-E549-401D-9FBF-7FFEFF7A63C1}" type="sibTrans" cxnId="{D2593C60-78F2-44FB-A77B-752E0329AC40}">
      <dgm:prSet/>
      <dgm:spPr/>
      <dgm:t>
        <a:bodyPr/>
        <a:lstStyle/>
        <a:p>
          <a:endParaRPr lang="tr-TR" sz="2000">
            <a:solidFill>
              <a:schemeClr val="tx1"/>
            </a:solidFill>
          </a:endParaRPr>
        </a:p>
      </dgm:t>
    </dgm:pt>
    <dgm:pt modelId="{86453BB5-A367-4C89-887C-9D1212DE4B0D}" type="pres">
      <dgm:prSet presAssocID="{8CA38485-997C-431E-B889-9D5741B356BF}" presName="linear" presStyleCnt="0">
        <dgm:presLayoutVars>
          <dgm:animLvl val="lvl"/>
          <dgm:resizeHandles val="exact"/>
        </dgm:presLayoutVars>
      </dgm:prSet>
      <dgm:spPr/>
    </dgm:pt>
    <dgm:pt modelId="{3DAA56EE-5703-4DBB-9570-EB9EC3FA5F80}" type="pres">
      <dgm:prSet presAssocID="{798C18F4-5888-4611-A05B-FF8050056C22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AAC905D4-FFEE-4BCF-B3BD-B72B2C9ED603}" type="pres">
      <dgm:prSet presAssocID="{4FB453A4-7A7C-4DAD-B54E-611B05B1D135}" presName="spacer" presStyleCnt="0"/>
      <dgm:spPr/>
    </dgm:pt>
    <dgm:pt modelId="{5AA27444-43DD-46E8-A2F2-681283AA306C}" type="pres">
      <dgm:prSet presAssocID="{C6815C94-4EB4-46DF-9140-4C6BF007428D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503B1EE8-615F-41A2-BEEF-7AD31C60FD34}" type="pres">
      <dgm:prSet presAssocID="{8E056960-08CA-458D-9D2E-919D139DF876}" presName="spacer" presStyleCnt="0"/>
      <dgm:spPr/>
    </dgm:pt>
    <dgm:pt modelId="{86C595E7-0EB4-4D31-8CC8-EDC9FE72885A}" type="pres">
      <dgm:prSet presAssocID="{7A5D0651-A132-4E63-8712-6814A6C6D6F6}" presName="parentText" presStyleLbl="node1" presStyleIdx="2" presStyleCnt="10">
        <dgm:presLayoutVars>
          <dgm:chMax val="0"/>
          <dgm:bulletEnabled val="1"/>
        </dgm:presLayoutVars>
      </dgm:prSet>
      <dgm:spPr/>
    </dgm:pt>
    <dgm:pt modelId="{05A541A6-DCE5-4AD8-8ECB-FCA088577CE7}" type="pres">
      <dgm:prSet presAssocID="{0194DA1B-9556-4F29-8904-C9345105C7FF}" presName="spacer" presStyleCnt="0"/>
      <dgm:spPr/>
    </dgm:pt>
    <dgm:pt modelId="{DD0EC070-FAEE-4766-9216-361E65AEB27D}" type="pres">
      <dgm:prSet presAssocID="{55788E01-F4E3-45BB-A6A9-DE76EB58A11D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1A582469-1DCA-47F4-842A-08E5EDC68D28}" type="pres">
      <dgm:prSet presAssocID="{E6A97C65-92EE-4C5A-ACED-0AA593352EE8}" presName="spacer" presStyleCnt="0"/>
      <dgm:spPr/>
    </dgm:pt>
    <dgm:pt modelId="{037E76A3-9A77-4EA1-A5CB-A79A580C1A1A}" type="pres">
      <dgm:prSet presAssocID="{F2DE0158-6CFE-4999-84DF-832432D17C6D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46EB52BA-6F5C-46AD-8E95-128EE3D3BC5D}" type="pres">
      <dgm:prSet presAssocID="{261C9331-DB76-4565-A7DD-6CBFC71A8080}" presName="spacer" presStyleCnt="0"/>
      <dgm:spPr/>
    </dgm:pt>
    <dgm:pt modelId="{0516973B-E21B-4CC9-A96F-62937AAD8449}" type="pres">
      <dgm:prSet presAssocID="{94251F18-8900-4460-A864-7164A654F2A0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CBBE3450-AEF2-44AA-9B29-8480134EEEF9}" type="pres">
      <dgm:prSet presAssocID="{6CFD1546-2377-46D4-AB36-49A4F5FEB8A5}" presName="spacer" presStyleCnt="0"/>
      <dgm:spPr/>
    </dgm:pt>
    <dgm:pt modelId="{A4E7E3FF-56C7-4AED-8F89-068BB48DA2DC}" type="pres">
      <dgm:prSet presAssocID="{EE8D48C0-B215-4AFB-89DF-CD2B066F3D9C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1E98F147-6A37-4560-80A2-C0E245B7ECAD}" type="pres">
      <dgm:prSet presAssocID="{4C6F5195-17C7-44CA-824E-FCEA8E7B42AE}" presName="spacer" presStyleCnt="0"/>
      <dgm:spPr/>
    </dgm:pt>
    <dgm:pt modelId="{17730A58-1A21-4E8A-B772-1D5D1CD26927}" type="pres">
      <dgm:prSet presAssocID="{E0B0E356-306E-44DA-B197-FCF800B6614F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6BB8FBF3-EB0A-4DA7-9E8E-7993914138A4}" type="pres">
      <dgm:prSet presAssocID="{2C2BC047-6122-4EF4-91BA-EDCB8F823444}" presName="spacer" presStyleCnt="0"/>
      <dgm:spPr/>
    </dgm:pt>
    <dgm:pt modelId="{53FE05F2-985C-4BEE-B19E-1881856B8D8A}" type="pres">
      <dgm:prSet presAssocID="{FB794E2E-0355-4811-8B74-419CB99B7C22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650C8516-A4DD-4951-9996-1D2D5A4E956C}" type="pres">
      <dgm:prSet presAssocID="{8759B680-7E73-4BF3-B847-E7E6AB62EF14}" presName="spacer" presStyleCnt="0"/>
      <dgm:spPr/>
    </dgm:pt>
    <dgm:pt modelId="{23000F7B-CE12-4654-8269-D2CF59703A69}" type="pres">
      <dgm:prSet presAssocID="{2672C593-BEF8-479F-9DDC-5562B3CF5630}" presName="parentText" presStyleLbl="node1" presStyleIdx="9" presStyleCnt="10">
        <dgm:presLayoutVars>
          <dgm:chMax val="0"/>
          <dgm:bulletEnabled val="1"/>
        </dgm:presLayoutVars>
      </dgm:prSet>
      <dgm:spPr/>
    </dgm:pt>
  </dgm:ptLst>
  <dgm:cxnLst>
    <dgm:cxn modelId="{94332513-2995-47B2-950D-F5EC9DDFA27C}" srcId="{8CA38485-997C-431E-B889-9D5741B356BF}" destId="{F2DE0158-6CFE-4999-84DF-832432D17C6D}" srcOrd="4" destOrd="0" parTransId="{4D556C37-1B49-4D84-A581-D05AB60350DA}" sibTransId="{261C9331-DB76-4565-A7DD-6CBFC71A8080}"/>
    <dgm:cxn modelId="{C569ED38-CCCD-41A1-9472-D710830390B4}" type="presOf" srcId="{798C18F4-5888-4611-A05B-FF8050056C22}" destId="{3DAA56EE-5703-4DBB-9570-EB9EC3FA5F80}" srcOrd="0" destOrd="0" presId="urn:microsoft.com/office/officeart/2005/8/layout/vList2"/>
    <dgm:cxn modelId="{FE12D45D-D154-444D-B7BB-E73D56DC9CC3}" srcId="{8CA38485-997C-431E-B889-9D5741B356BF}" destId="{798C18F4-5888-4611-A05B-FF8050056C22}" srcOrd="0" destOrd="0" parTransId="{324A4B79-8B1D-4134-98DC-35C5072F4774}" sibTransId="{4FB453A4-7A7C-4DAD-B54E-611B05B1D135}"/>
    <dgm:cxn modelId="{D2593C60-78F2-44FB-A77B-752E0329AC40}" srcId="{8CA38485-997C-431E-B889-9D5741B356BF}" destId="{2672C593-BEF8-479F-9DDC-5562B3CF5630}" srcOrd="9" destOrd="0" parTransId="{CDB201EE-F391-4477-82A9-6E35EC1B3B18}" sibTransId="{105563DF-E549-401D-9FBF-7FFEFF7A63C1}"/>
    <dgm:cxn modelId="{35AFB646-352A-46DB-A846-CF140AFA6045}" srcId="{8CA38485-997C-431E-B889-9D5741B356BF}" destId="{55788E01-F4E3-45BB-A6A9-DE76EB58A11D}" srcOrd="3" destOrd="0" parTransId="{85183748-7E10-41A0-BBB9-834A2D1B1D55}" sibTransId="{E6A97C65-92EE-4C5A-ACED-0AA593352EE8}"/>
    <dgm:cxn modelId="{60F9696E-749E-46B2-B1DE-29AE78D15F59}" type="presOf" srcId="{E0B0E356-306E-44DA-B197-FCF800B6614F}" destId="{17730A58-1A21-4E8A-B772-1D5D1CD26927}" srcOrd="0" destOrd="0" presId="urn:microsoft.com/office/officeart/2005/8/layout/vList2"/>
    <dgm:cxn modelId="{BF38D256-212D-43E0-8F11-92A5DE10D2BA}" type="presOf" srcId="{8CA38485-997C-431E-B889-9D5741B356BF}" destId="{86453BB5-A367-4C89-887C-9D1212DE4B0D}" srcOrd="0" destOrd="0" presId="urn:microsoft.com/office/officeart/2005/8/layout/vList2"/>
    <dgm:cxn modelId="{BAE92E7B-2C95-4CB5-845D-C05CF5281DF8}" type="presOf" srcId="{F2DE0158-6CFE-4999-84DF-832432D17C6D}" destId="{037E76A3-9A77-4EA1-A5CB-A79A580C1A1A}" srcOrd="0" destOrd="0" presId="urn:microsoft.com/office/officeart/2005/8/layout/vList2"/>
    <dgm:cxn modelId="{D6114985-5ECC-49A1-B816-A7D8BC9F673C}" type="presOf" srcId="{94251F18-8900-4460-A864-7164A654F2A0}" destId="{0516973B-E21B-4CC9-A96F-62937AAD8449}" srcOrd="0" destOrd="0" presId="urn:microsoft.com/office/officeart/2005/8/layout/vList2"/>
    <dgm:cxn modelId="{AFFE0889-070D-40A1-9AAD-4631408F525D}" type="presOf" srcId="{FB794E2E-0355-4811-8B74-419CB99B7C22}" destId="{53FE05F2-985C-4BEE-B19E-1881856B8D8A}" srcOrd="0" destOrd="0" presId="urn:microsoft.com/office/officeart/2005/8/layout/vList2"/>
    <dgm:cxn modelId="{05F69190-31BF-4B9B-8FB8-A0C7A5B3A310}" type="presOf" srcId="{EE8D48C0-B215-4AFB-89DF-CD2B066F3D9C}" destId="{A4E7E3FF-56C7-4AED-8F89-068BB48DA2DC}" srcOrd="0" destOrd="0" presId="urn:microsoft.com/office/officeart/2005/8/layout/vList2"/>
    <dgm:cxn modelId="{CA1B4C99-3F49-4A8C-9693-2D1F06A07EC1}" srcId="{8CA38485-997C-431E-B889-9D5741B356BF}" destId="{94251F18-8900-4460-A864-7164A654F2A0}" srcOrd="5" destOrd="0" parTransId="{BBD34C02-1EC3-474E-A6BE-4AB768D93BCF}" sibTransId="{6CFD1546-2377-46D4-AB36-49A4F5FEB8A5}"/>
    <dgm:cxn modelId="{EFDFB29D-2DDC-4063-AC82-F73B5A297325}" srcId="{8CA38485-997C-431E-B889-9D5741B356BF}" destId="{C6815C94-4EB4-46DF-9140-4C6BF007428D}" srcOrd="1" destOrd="0" parTransId="{AEA708B1-7AD0-4A0C-88E2-B1F5F9636D97}" sibTransId="{8E056960-08CA-458D-9D2E-919D139DF876}"/>
    <dgm:cxn modelId="{AA1F619F-5883-428F-A3AA-BBB228216A1A}" type="presOf" srcId="{55788E01-F4E3-45BB-A6A9-DE76EB58A11D}" destId="{DD0EC070-FAEE-4766-9216-361E65AEB27D}" srcOrd="0" destOrd="0" presId="urn:microsoft.com/office/officeart/2005/8/layout/vList2"/>
    <dgm:cxn modelId="{A95C74AF-5EDD-4383-8E13-E9A8EF569C3C}" type="presOf" srcId="{C6815C94-4EB4-46DF-9140-4C6BF007428D}" destId="{5AA27444-43DD-46E8-A2F2-681283AA306C}" srcOrd="0" destOrd="0" presId="urn:microsoft.com/office/officeart/2005/8/layout/vList2"/>
    <dgm:cxn modelId="{1FC6F7C4-E397-456B-B8BE-BE349ECF5816}" srcId="{8CA38485-997C-431E-B889-9D5741B356BF}" destId="{EE8D48C0-B215-4AFB-89DF-CD2B066F3D9C}" srcOrd="6" destOrd="0" parTransId="{9CC95727-5FEA-4825-B758-A3DC779F8530}" sibTransId="{4C6F5195-17C7-44CA-824E-FCEA8E7B42AE}"/>
    <dgm:cxn modelId="{BA40AAC6-60FC-41EE-ADA3-7A4F5B4D233A}" srcId="{8CA38485-997C-431E-B889-9D5741B356BF}" destId="{FB794E2E-0355-4811-8B74-419CB99B7C22}" srcOrd="8" destOrd="0" parTransId="{832DC6D6-1981-43EA-91A8-F46F2C6018A0}" sibTransId="{8759B680-7E73-4BF3-B847-E7E6AB62EF14}"/>
    <dgm:cxn modelId="{51524AC9-0006-4D62-A069-5129EEAD128B}" srcId="{8CA38485-997C-431E-B889-9D5741B356BF}" destId="{7A5D0651-A132-4E63-8712-6814A6C6D6F6}" srcOrd="2" destOrd="0" parTransId="{28A931E5-D4AD-407D-8B5A-3511E59D1EC7}" sibTransId="{0194DA1B-9556-4F29-8904-C9345105C7FF}"/>
    <dgm:cxn modelId="{992754C9-9BFF-4FA2-9D9D-9650F22C2B9D}" type="presOf" srcId="{2672C593-BEF8-479F-9DDC-5562B3CF5630}" destId="{23000F7B-CE12-4654-8269-D2CF59703A69}" srcOrd="0" destOrd="0" presId="urn:microsoft.com/office/officeart/2005/8/layout/vList2"/>
    <dgm:cxn modelId="{B780DED2-EBE3-4D20-9CE2-4D5066307E34}" type="presOf" srcId="{7A5D0651-A132-4E63-8712-6814A6C6D6F6}" destId="{86C595E7-0EB4-4D31-8CC8-EDC9FE72885A}" srcOrd="0" destOrd="0" presId="urn:microsoft.com/office/officeart/2005/8/layout/vList2"/>
    <dgm:cxn modelId="{CAEA95D4-D521-45FC-B6E8-B361BD202936}" srcId="{8CA38485-997C-431E-B889-9D5741B356BF}" destId="{E0B0E356-306E-44DA-B197-FCF800B6614F}" srcOrd="7" destOrd="0" parTransId="{533FB96B-7F04-48EF-81F1-31A61C8057C9}" sibTransId="{2C2BC047-6122-4EF4-91BA-EDCB8F823444}"/>
    <dgm:cxn modelId="{E468C34D-13F7-49FF-82A0-BC71240FD4AA}" type="presParOf" srcId="{86453BB5-A367-4C89-887C-9D1212DE4B0D}" destId="{3DAA56EE-5703-4DBB-9570-EB9EC3FA5F80}" srcOrd="0" destOrd="0" presId="urn:microsoft.com/office/officeart/2005/8/layout/vList2"/>
    <dgm:cxn modelId="{07DDC597-2D1F-4B9D-9654-59D65F7599E6}" type="presParOf" srcId="{86453BB5-A367-4C89-887C-9D1212DE4B0D}" destId="{AAC905D4-FFEE-4BCF-B3BD-B72B2C9ED603}" srcOrd="1" destOrd="0" presId="urn:microsoft.com/office/officeart/2005/8/layout/vList2"/>
    <dgm:cxn modelId="{8C9BB1D9-4EDD-4A7D-A8C1-702FAA21611F}" type="presParOf" srcId="{86453BB5-A367-4C89-887C-9D1212DE4B0D}" destId="{5AA27444-43DD-46E8-A2F2-681283AA306C}" srcOrd="2" destOrd="0" presId="urn:microsoft.com/office/officeart/2005/8/layout/vList2"/>
    <dgm:cxn modelId="{539B8C9A-A4E6-4B65-A3EE-0168A927A9CC}" type="presParOf" srcId="{86453BB5-A367-4C89-887C-9D1212DE4B0D}" destId="{503B1EE8-615F-41A2-BEEF-7AD31C60FD34}" srcOrd="3" destOrd="0" presId="urn:microsoft.com/office/officeart/2005/8/layout/vList2"/>
    <dgm:cxn modelId="{BB2C6219-8085-4F8C-B859-C15FC1FE6B4A}" type="presParOf" srcId="{86453BB5-A367-4C89-887C-9D1212DE4B0D}" destId="{86C595E7-0EB4-4D31-8CC8-EDC9FE72885A}" srcOrd="4" destOrd="0" presId="urn:microsoft.com/office/officeart/2005/8/layout/vList2"/>
    <dgm:cxn modelId="{F8EAB8A1-FC0B-4498-BD18-98812A53A6C7}" type="presParOf" srcId="{86453BB5-A367-4C89-887C-9D1212DE4B0D}" destId="{05A541A6-DCE5-4AD8-8ECB-FCA088577CE7}" srcOrd="5" destOrd="0" presId="urn:microsoft.com/office/officeart/2005/8/layout/vList2"/>
    <dgm:cxn modelId="{330B934F-8370-41D9-8EB7-D83FEB48279C}" type="presParOf" srcId="{86453BB5-A367-4C89-887C-9D1212DE4B0D}" destId="{DD0EC070-FAEE-4766-9216-361E65AEB27D}" srcOrd="6" destOrd="0" presId="urn:microsoft.com/office/officeart/2005/8/layout/vList2"/>
    <dgm:cxn modelId="{F3444E25-D159-4AF5-8B48-DAD3AB910630}" type="presParOf" srcId="{86453BB5-A367-4C89-887C-9D1212DE4B0D}" destId="{1A582469-1DCA-47F4-842A-08E5EDC68D28}" srcOrd="7" destOrd="0" presId="urn:microsoft.com/office/officeart/2005/8/layout/vList2"/>
    <dgm:cxn modelId="{482D45D8-BBE0-4262-91F7-0E5496270A3F}" type="presParOf" srcId="{86453BB5-A367-4C89-887C-9D1212DE4B0D}" destId="{037E76A3-9A77-4EA1-A5CB-A79A580C1A1A}" srcOrd="8" destOrd="0" presId="urn:microsoft.com/office/officeart/2005/8/layout/vList2"/>
    <dgm:cxn modelId="{EF7D7BC2-B73B-4048-BDB5-90FF7FDE6909}" type="presParOf" srcId="{86453BB5-A367-4C89-887C-9D1212DE4B0D}" destId="{46EB52BA-6F5C-46AD-8E95-128EE3D3BC5D}" srcOrd="9" destOrd="0" presId="urn:microsoft.com/office/officeart/2005/8/layout/vList2"/>
    <dgm:cxn modelId="{16C7FF22-E73F-4E3A-A64E-81A4E8A97011}" type="presParOf" srcId="{86453BB5-A367-4C89-887C-9D1212DE4B0D}" destId="{0516973B-E21B-4CC9-A96F-62937AAD8449}" srcOrd="10" destOrd="0" presId="urn:microsoft.com/office/officeart/2005/8/layout/vList2"/>
    <dgm:cxn modelId="{EF284E26-CE22-47DB-947A-1A2F13F006B3}" type="presParOf" srcId="{86453BB5-A367-4C89-887C-9D1212DE4B0D}" destId="{CBBE3450-AEF2-44AA-9B29-8480134EEEF9}" srcOrd="11" destOrd="0" presId="urn:microsoft.com/office/officeart/2005/8/layout/vList2"/>
    <dgm:cxn modelId="{D76B72D8-E792-4096-BA2D-B069E81899D7}" type="presParOf" srcId="{86453BB5-A367-4C89-887C-9D1212DE4B0D}" destId="{A4E7E3FF-56C7-4AED-8F89-068BB48DA2DC}" srcOrd="12" destOrd="0" presId="urn:microsoft.com/office/officeart/2005/8/layout/vList2"/>
    <dgm:cxn modelId="{01961113-4BFA-4ED6-AC5B-84A47D40B2CE}" type="presParOf" srcId="{86453BB5-A367-4C89-887C-9D1212DE4B0D}" destId="{1E98F147-6A37-4560-80A2-C0E245B7ECAD}" srcOrd="13" destOrd="0" presId="urn:microsoft.com/office/officeart/2005/8/layout/vList2"/>
    <dgm:cxn modelId="{B9C255B2-AA70-494B-BDA8-2CD5CFDC600A}" type="presParOf" srcId="{86453BB5-A367-4C89-887C-9D1212DE4B0D}" destId="{17730A58-1A21-4E8A-B772-1D5D1CD26927}" srcOrd="14" destOrd="0" presId="urn:microsoft.com/office/officeart/2005/8/layout/vList2"/>
    <dgm:cxn modelId="{2ACBF69D-5B91-4F1E-84BC-F3A62D2546A9}" type="presParOf" srcId="{86453BB5-A367-4C89-887C-9D1212DE4B0D}" destId="{6BB8FBF3-EB0A-4DA7-9E8E-7993914138A4}" srcOrd="15" destOrd="0" presId="urn:microsoft.com/office/officeart/2005/8/layout/vList2"/>
    <dgm:cxn modelId="{C0EF9D6A-2614-47F6-9F74-6DEB2AF3E457}" type="presParOf" srcId="{86453BB5-A367-4C89-887C-9D1212DE4B0D}" destId="{53FE05F2-985C-4BEE-B19E-1881856B8D8A}" srcOrd="16" destOrd="0" presId="urn:microsoft.com/office/officeart/2005/8/layout/vList2"/>
    <dgm:cxn modelId="{CA1C5461-5BE9-4176-BDD5-21AFE0980E49}" type="presParOf" srcId="{86453BB5-A367-4C89-887C-9D1212DE4B0D}" destId="{650C8516-A4DD-4951-9996-1D2D5A4E956C}" srcOrd="17" destOrd="0" presId="urn:microsoft.com/office/officeart/2005/8/layout/vList2"/>
    <dgm:cxn modelId="{7D59D32D-7CFC-4BCC-AF23-F5F9EA4964F4}" type="presParOf" srcId="{86453BB5-A367-4C89-887C-9D1212DE4B0D}" destId="{23000F7B-CE12-4654-8269-D2CF59703A69}" srcOrd="18" destOrd="0" presId="urn:microsoft.com/office/officeart/2005/8/layout/vList2"/>
  </dgm:cxnLst>
  <dgm:bg>
    <a:solidFill>
      <a:schemeClr val="bg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E61FB8-F9D5-4FFD-97AD-471E8B82CA44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A4652F0-731F-482C-9BBB-9CCC0B89EE46}">
      <dgm:prSet phldrT="[Metin]" custT="1"/>
      <dgm:spPr/>
      <dgm:t>
        <a:bodyPr/>
        <a:lstStyle/>
        <a:p>
          <a:r>
            <a:rPr lang="tr-TR" sz="2000" b="1" dirty="0"/>
            <a:t>LİDERLİK, YÖNETİŞİM VE KALİTE</a:t>
          </a:r>
          <a:endParaRPr lang="tr-TR" sz="2000" dirty="0"/>
        </a:p>
      </dgm:t>
    </dgm:pt>
    <dgm:pt modelId="{EA05980E-3FE5-44FE-A957-8E970B71B8A7}" type="parTrans" cxnId="{365EB1BB-4796-42E9-AFEF-F4FE3B20EAAB}">
      <dgm:prSet/>
      <dgm:spPr/>
      <dgm:t>
        <a:bodyPr/>
        <a:lstStyle/>
        <a:p>
          <a:endParaRPr lang="tr-TR" sz="2400"/>
        </a:p>
      </dgm:t>
    </dgm:pt>
    <dgm:pt modelId="{B55FE44A-2142-49E9-91FD-98B460D011A3}" type="sibTrans" cxnId="{365EB1BB-4796-42E9-AFEF-F4FE3B20EAAB}">
      <dgm:prSet/>
      <dgm:spPr/>
      <dgm:t>
        <a:bodyPr/>
        <a:lstStyle/>
        <a:p>
          <a:endParaRPr lang="tr-TR" sz="2400"/>
        </a:p>
      </dgm:t>
    </dgm:pt>
    <dgm:pt modelId="{2E28770C-3A2B-453C-BA3B-FA7D9013E959}">
      <dgm:prSet phldrT="[Metin]" custT="1"/>
      <dgm:spPr/>
      <dgm:t>
        <a:bodyPr/>
        <a:lstStyle/>
        <a:p>
          <a:r>
            <a:rPr lang="tr-TR" sz="3200" dirty="0"/>
            <a:t>9 madde</a:t>
          </a:r>
        </a:p>
      </dgm:t>
    </dgm:pt>
    <dgm:pt modelId="{6BEA6F77-9195-4101-A35A-99D8C970EF66}" type="parTrans" cxnId="{4E14F9AF-9B2C-4916-B55C-D8252DD06ABC}">
      <dgm:prSet/>
      <dgm:spPr/>
      <dgm:t>
        <a:bodyPr/>
        <a:lstStyle/>
        <a:p>
          <a:endParaRPr lang="tr-TR" sz="2400"/>
        </a:p>
      </dgm:t>
    </dgm:pt>
    <dgm:pt modelId="{DC6B119E-33CC-4AC4-8290-A58C8E83173A}" type="sibTrans" cxnId="{4E14F9AF-9B2C-4916-B55C-D8252DD06ABC}">
      <dgm:prSet/>
      <dgm:spPr/>
      <dgm:t>
        <a:bodyPr/>
        <a:lstStyle/>
        <a:p>
          <a:endParaRPr lang="tr-TR" sz="2400"/>
        </a:p>
      </dgm:t>
    </dgm:pt>
    <dgm:pt modelId="{DD21511F-ADC4-4F24-943D-BB2CE319550A}">
      <dgm:prSet phldrT="[Metin]" custT="1"/>
      <dgm:spPr/>
      <dgm:t>
        <a:bodyPr/>
        <a:lstStyle/>
        <a:p>
          <a:r>
            <a:rPr lang="tr-TR" sz="2000" b="1" dirty="0"/>
            <a:t>EĞİTİM ÖĞRETİM</a:t>
          </a:r>
          <a:endParaRPr lang="tr-TR" sz="2000" dirty="0"/>
        </a:p>
      </dgm:t>
    </dgm:pt>
    <dgm:pt modelId="{CC48F0BE-7C3F-4534-A15F-95BA7E917E49}" type="parTrans" cxnId="{137446F3-0CF1-4A33-AD7D-FF070CE78870}">
      <dgm:prSet/>
      <dgm:spPr/>
      <dgm:t>
        <a:bodyPr/>
        <a:lstStyle/>
        <a:p>
          <a:endParaRPr lang="tr-TR" sz="2400"/>
        </a:p>
      </dgm:t>
    </dgm:pt>
    <dgm:pt modelId="{59DA9741-F458-464A-951D-F1E93339E115}" type="sibTrans" cxnId="{137446F3-0CF1-4A33-AD7D-FF070CE78870}">
      <dgm:prSet/>
      <dgm:spPr/>
      <dgm:t>
        <a:bodyPr/>
        <a:lstStyle/>
        <a:p>
          <a:endParaRPr lang="tr-TR" sz="2400"/>
        </a:p>
      </dgm:t>
    </dgm:pt>
    <dgm:pt modelId="{353B260F-7F06-49AE-AEAB-B1973E939DB3}">
      <dgm:prSet phldrT="[Metin]" custT="1"/>
      <dgm:spPr/>
      <dgm:t>
        <a:bodyPr/>
        <a:lstStyle/>
        <a:p>
          <a:r>
            <a:rPr lang="tr-TR" sz="3200" dirty="0"/>
            <a:t>10 madde</a:t>
          </a:r>
        </a:p>
      </dgm:t>
    </dgm:pt>
    <dgm:pt modelId="{C584D991-0D99-40D3-8EA6-FA04821BEAA7}" type="parTrans" cxnId="{8E2244B1-9D29-4468-A0F6-61CA56CDB787}">
      <dgm:prSet/>
      <dgm:spPr/>
      <dgm:t>
        <a:bodyPr/>
        <a:lstStyle/>
        <a:p>
          <a:endParaRPr lang="tr-TR" sz="2400"/>
        </a:p>
      </dgm:t>
    </dgm:pt>
    <dgm:pt modelId="{EF23B4AD-D2FB-479E-9F0D-D7D3BA4A42FF}" type="sibTrans" cxnId="{8E2244B1-9D29-4468-A0F6-61CA56CDB787}">
      <dgm:prSet/>
      <dgm:spPr/>
      <dgm:t>
        <a:bodyPr/>
        <a:lstStyle/>
        <a:p>
          <a:endParaRPr lang="tr-TR" sz="2400"/>
        </a:p>
      </dgm:t>
    </dgm:pt>
    <dgm:pt modelId="{E2CC228F-D326-4619-8723-431B0D8D37DB}">
      <dgm:prSet phldrT="[Metin]" custT="1"/>
      <dgm:spPr/>
      <dgm:t>
        <a:bodyPr/>
        <a:lstStyle/>
        <a:p>
          <a:r>
            <a:rPr lang="tr-TR" sz="1800" b="1" dirty="0"/>
            <a:t>TOPLUMSAL KATKI</a:t>
          </a:r>
          <a:endParaRPr lang="tr-TR" sz="1800" dirty="0"/>
        </a:p>
      </dgm:t>
    </dgm:pt>
    <dgm:pt modelId="{206617D5-041D-4D85-960F-EB470C8F48FA}" type="parTrans" cxnId="{4134C18C-3906-48D5-8837-ED7583A4DF5D}">
      <dgm:prSet/>
      <dgm:spPr/>
      <dgm:t>
        <a:bodyPr/>
        <a:lstStyle/>
        <a:p>
          <a:endParaRPr lang="tr-TR" sz="2400"/>
        </a:p>
      </dgm:t>
    </dgm:pt>
    <dgm:pt modelId="{3020D5A2-1BD8-4C98-9243-02ADBEDA77C2}" type="sibTrans" cxnId="{4134C18C-3906-48D5-8837-ED7583A4DF5D}">
      <dgm:prSet/>
      <dgm:spPr/>
      <dgm:t>
        <a:bodyPr/>
        <a:lstStyle/>
        <a:p>
          <a:endParaRPr lang="tr-TR" sz="2400"/>
        </a:p>
      </dgm:t>
    </dgm:pt>
    <dgm:pt modelId="{EED2C589-CF44-41F4-9510-09B1FFCD6DD6}">
      <dgm:prSet phldrT="[Metin]" custT="1"/>
      <dgm:spPr/>
      <dgm:t>
        <a:bodyPr/>
        <a:lstStyle/>
        <a:p>
          <a:r>
            <a:rPr lang="tr-TR" sz="3200" dirty="0"/>
            <a:t>3 madde</a:t>
          </a:r>
        </a:p>
      </dgm:t>
    </dgm:pt>
    <dgm:pt modelId="{F17BBA7C-8C7C-41AC-B3C4-CEBC7152E936}" type="parTrans" cxnId="{C3622DC6-2E62-4DAE-804A-19B8E0CA4B35}">
      <dgm:prSet/>
      <dgm:spPr/>
      <dgm:t>
        <a:bodyPr/>
        <a:lstStyle/>
        <a:p>
          <a:endParaRPr lang="tr-TR" sz="2400"/>
        </a:p>
      </dgm:t>
    </dgm:pt>
    <dgm:pt modelId="{97EC6438-0676-428A-B969-86E66CFD5496}" type="sibTrans" cxnId="{C3622DC6-2E62-4DAE-804A-19B8E0CA4B35}">
      <dgm:prSet/>
      <dgm:spPr/>
      <dgm:t>
        <a:bodyPr/>
        <a:lstStyle/>
        <a:p>
          <a:endParaRPr lang="tr-TR" sz="2400"/>
        </a:p>
      </dgm:t>
    </dgm:pt>
    <dgm:pt modelId="{561CED76-55C5-4A9F-A9AD-BC9218DB1628}">
      <dgm:prSet phldrT="[Metin]" custT="1"/>
      <dgm:spPr/>
      <dgm:t>
        <a:bodyPr/>
        <a:lstStyle/>
        <a:p>
          <a:r>
            <a:rPr lang="tr-TR" sz="1800" b="1" dirty="0"/>
            <a:t>ARAŞTIRMA –</a:t>
          </a:r>
        </a:p>
        <a:p>
          <a:r>
            <a:rPr lang="tr-TR" sz="1800" b="1" dirty="0"/>
            <a:t>GELİŞTİRME</a:t>
          </a:r>
          <a:endParaRPr lang="tr-TR" sz="1800" dirty="0"/>
        </a:p>
      </dgm:t>
    </dgm:pt>
    <dgm:pt modelId="{691C2BA4-B7F1-45F5-98E9-0F836BD845C9}" type="parTrans" cxnId="{38CA4912-82C7-4201-8E4E-CA3B17EF294F}">
      <dgm:prSet/>
      <dgm:spPr/>
      <dgm:t>
        <a:bodyPr/>
        <a:lstStyle/>
        <a:p>
          <a:endParaRPr lang="tr-TR" sz="2400"/>
        </a:p>
      </dgm:t>
    </dgm:pt>
    <dgm:pt modelId="{7BF66103-4BE2-4E79-9B1B-BFDAD9A45C6C}" type="sibTrans" cxnId="{38CA4912-82C7-4201-8E4E-CA3B17EF294F}">
      <dgm:prSet/>
      <dgm:spPr/>
      <dgm:t>
        <a:bodyPr/>
        <a:lstStyle/>
        <a:p>
          <a:endParaRPr lang="tr-TR" sz="2400"/>
        </a:p>
      </dgm:t>
    </dgm:pt>
    <dgm:pt modelId="{38B931C0-81E9-4698-AD8F-CD031063EC8B}">
      <dgm:prSet phldrT="[Metin]" custT="1"/>
      <dgm:spPr/>
      <dgm:t>
        <a:bodyPr/>
        <a:lstStyle/>
        <a:p>
          <a:r>
            <a:rPr lang="tr-TR" sz="3200" dirty="0"/>
            <a:t>10 madde</a:t>
          </a:r>
        </a:p>
      </dgm:t>
    </dgm:pt>
    <dgm:pt modelId="{6DEC8A7B-6514-452E-A582-F6836FD1EDE0}" type="parTrans" cxnId="{45C1B036-644D-4B6D-A7DD-9CA46497D602}">
      <dgm:prSet/>
      <dgm:spPr/>
      <dgm:t>
        <a:bodyPr/>
        <a:lstStyle/>
        <a:p>
          <a:endParaRPr lang="tr-TR" sz="2400"/>
        </a:p>
      </dgm:t>
    </dgm:pt>
    <dgm:pt modelId="{07855702-207B-4379-8EBA-16A012968684}" type="sibTrans" cxnId="{45C1B036-644D-4B6D-A7DD-9CA46497D602}">
      <dgm:prSet/>
      <dgm:spPr/>
      <dgm:t>
        <a:bodyPr/>
        <a:lstStyle/>
        <a:p>
          <a:endParaRPr lang="tr-TR" sz="2400"/>
        </a:p>
      </dgm:t>
    </dgm:pt>
    <dgm:pt modelId="{C7F87ACD-935E-4CE0-8FF7-EB8221329BD1}" type="pres">
      <dgm:prSet presAssocID="{0DE61FB8-F9D5-4FFD-97AD-471E8B82CA44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7A8305F5-9779-44F0-8FF7-F67ED3D1298F}" type="pres">
      <dgm:prSet presAssocID="{0DE61FB8-F9D5-4FFD-97AD-471E8B82CA44}" presName="children" presStyleCnt="0"/>
      <dgm:spPr/>
    </dgm:pt>
    <dgm:pt modelId="{97AEE3E4-40EA-42D2-BA4A-591D06DEA7E6}" type="pres">
      <dgm:prSet presAssocID="{0DE61FB8-F9D5-4FFD-97AD-471E8B82CA44}" presName="child1group" presStyleCnt="0"/>
      <dgm:spPr/>
    </dgm:pt>
    <dgm:pt modelId="{A5D0154B-0EA5-4264-9DA9-2845A4FAC0EF}" type="pres">
      <dgm:prSet presAssocID="{0DE61FB8-F9D5-4FFD-97AD-471E8B82CA44}" presName="child1" presStyleLbl="bgAcc1" presStyleIdx="0" presStyleCnt="4" custScaleX="137679"/>
      <dgm:spPr/>
    </dgm:pt>
    <dgm:pt modelId="{F0C095F3-2FF4-4E43-A662-5F7A0183EBDD}" type="pres">
      <dgm:prSet presAssocID="{0DE61FB8-F9D5-4FFD-97AD-471E8B82CA44}" presName="child1Text" presStyleLbl="bgAcc1" presStyleIdx="0" presStyleCnt="4">
        <dgm:presLayoutVars>
          <dgm:bulletEnabled val="1"/>
        </dgm:presLayoutVars>
      </dgm:prSet>
      <dgm:spPr/>
    </dgm:pt>
    <dgm:pt modelId="{22E52607-0426-4DD9-877B-69008C785657}" type="pres">
      <dgm:prSet presAssocID="{0DE61FB8-F9D5-4FFD-97AD-471E8B82CA44}" presName="child2group" presStyleCnt="0"/>
      <dgm:spPr/>
    </dgm:pt>
    <dgm:pt modelId="{0BD38E3B-DB92-4420-9E04-3D10A0587933}" type="pres">
      <dgm:prSet presAssocID="{0DE61FB8-F9D5-4FFD-97AD-471E8B82CA44}" presName="child2" presStyleLbl="bgAcc1" presStyleIdx="1" presStyleCnt="4" custScaleX="137679"/>
      <dgm:spPr/>
    </dgm:pt>
    <dgm:pt modelId="{E1A71203-C812-4C1F-B985-6667FFCB59D8}" type="pres">
      <dgm:prSet presAssocID="{0DE61FB8-F9D5-4FFD-97AD-471E8B82CA44}" presName="child2Text" presStyleLbl="bgAcc1" presStyleIdx="1" presStyleCnt="4">
        <dgm:presLayoutVars>
          <dgm:bulletEnabled val="1"/>
        </dgm:presLayoutVars>
      </dgm:prSet>
      <dgm:spPr/>
    </dgm:pt>
    <dgm:pt modelId="{2314F127-AE3C-4C1D-8DD0-11E11ADADA7F}" type="pres">
      <dgm:prSet presAssocID="{0DE61FB8-F9D5-4FFD-97AD-471E8B82CA44}" presName="child3group" presStyleCnt="0"/>
      <dgm:spPr/>
    </dgm:pt>
    <dgm:pt modelId="{C86E9520-6044-41F2-9079-7E738EE24EBD}" type="pres">
      <dgm:prSet presAssocID="{0DE61FB8-F9D5-4FFD-97AD-471E8B82CA44}" presName="child3" presStyleLbl="bgAcc1" presStyleIdx="2" presStyleCnt="4" custScaleX="137679"/>
      <dgm:spPr/>
    </dgm:pt>
    <dgm:pt modelId="{EC5E58FC-37EA-46ED-85CE-44D4DC0D2BF2}" type="pres">
      <dgm:prSet presAssocID="{0DE61FB8-F9D5-4FFD-97AD-471E8B82CA44}" presName="child3Text" presStyleLbl="bgAcc1" presStyleIdx="2" presStyleCnt="4">
        <dgm:presLayoutVars>
          <dgm:bulletEnabled val="1"/>
        </dgm:presLayoutVars>
      </dgm:prSet>
      <dgm:spPr/>
    </dgm:pt>
    <dgm:pt modelId="{45BC3F2C-7007-4CC8-B577-B16606022FB3}" type="pres">
      <dgm:prSet presAssocID="{0DE61FB8-F9D5-4FFD-97AD-471E8B82CA44}" presName="child4group" presStyleCnt="0"/>
      <dgm:spPr/>
    </dgm:pt>
    <dgm:pt modelId="{F0DE4611-8CA4-4BD4-9C5C-C64CDB487875}" type="pres">
      <dgm:prSet presAssocID="{0DE61FB8-F9D5-4FFD-97AD-471E8B82CA44}" presName="child4" presStyleLbl="bgAcc1" presStyleIdx="3" presStyleCnt="4" custScaleX="137679"/>
      <dgm:spPr/>
    </dgm:pt>
    <dgm:pt modelId="{E62A67AE-2F6F-4218-B574-3EF7F78C8269}" type="pres">
      <dgm:prSet presAssocID="{0DE61FB8-F9D5-4FFD-97AD-471E8B82CA44}" presName="child4Text" presStyleLbl="bgAcc1" presStyleIdx="3" presStyleCnt="4">
        <dgm:presLayoutVars>
          <dgm:bulletEnabled val="1"/>
        </dgm:presLayoutVars>
      </dgm:prSet>
      <dgm:spPr/>
    </dgm:pt>
    <dgm:pt modelId="{BC7200E7-D046-4EB2-AE9F-4399479A02FA}" type="pres">
      <dgm:prSet presAssocID="{0DE61FB8-F9D5-4FFD-97AD-471E8B82CA44}" presName="childPlaceholder" presStyleCnt="0"/>
      <dgm:spPr/>
    </dgm:pt>
    <dgm:pt modelId="{58B037BB-67B1-43D9-8483-A5EC1C19C9B2}" type="pres">
      <dgm:prSet presAssocID="{0DE61FB8-F9D5-4FFD-97AD-471E8B82CA44}" presName="circle" presStyleCnt="0"/>
      <dgm:spPr/>
    </dgm:pt>
    <dgm:pt modelId="{85258160-5A6E-46D9-B7F3-10264E1C7219}" type="pres">
      <dgm:prSet presAssocID="{0DE61FB8-F9D5-4FFD-97AD-471E8B82CA44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15730405-7406-4CC2-AF36-7EA9B3A7CC16}" type="pres">
      <dgm:prSet presAssocID="{0DE61FB8-F9D5-4FFD-97AD-471E8B82CA44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84E00FA3-8191-48A2-BF02-35CA30C21CCB}" type="pres">
      <dgm:prSet presAssocID="{0DE61FB8-F9D5-4FFD-97AD-471E8B82CA44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55743130-470D-4BE2-B3A5-EB91B3F4C16F}" type="pres">
      <dgm:prSet presAssocID="{0DE61FB8-F9D5-4FFD-97AD-471E8B82CA44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B11E49C0-778B-464D-A2C5-877F9BB2F4A6}" type="pres">
      <dgm:prSet presAssocID="{0DE61FB8-F9D5-4FFD-97AD-471E8B82CA44}" presName="quadrantPlaceholder" presStyleCnt="0"/>
      <dgm:spPr/>
    </dgm:pt>
    <dgm:pt modelId="{5132AC83-DEB8-4986-B336-E2DF024AE700}" type="pres">
      <dgm:prSet presAssocID="{0DE61FB8-F9D5-4FFD-97AD-471E8B82CA44}" presName="center1" presStyleLbl="fgShp" presStyleIdx="0" presStyleCnt="2"/>
      <dgm:spPr/>
    </dgm:pt>
    <dgm:pt modelId="{451405F7-F8D7-4E37-B17E-37090391EBFE}" type="pres">
      <dgm:prSet presAssocID="{0DE61FB8-F9D5-4FFD-97AD-471E8B82CA44}" presName="center2" presStyleLbl="fgShp" presStyleIdx="1" presStyleCnt="2"/>
      <dgm:spPr/>
    </dgm:pt>
  </dgm:ptLst>
  <dgm:cxnLst>
    <dgm:cxn modelId="{38CA4912-82C7-4201-8E4E-CA3B17EF294F}" srcId="{0DE61FB8-F9D5-4FFD-97AD-471E8B82CA44}" destId="{561CED76-55C5-4A9F-A9AD-BC9218DB1628}" srcOrd="3" destOrd="0" parTransId="{691C2BA4-B7F1-45F5-98E9-0F836BD845C9}" sibTransId="{7BF66103-4BE2-4E79-9B1B-BFDAD9A45C6C}"/>
    <dgm:cxn modelId="{B9F13922-9FD1-467A-B0FC-336322E8605F}" type="presOf" srcId="{EED2C589-CF44-41F4-9510-09B1FFCD6DD6}" destId="{EC5E58FC-37EA-46ED-85CE-44D4DC0D2BF2}" srcOrd="1" destOrd="0" presId="urn:microsoft.com/office/officeart/2005/8/layout/cycle4"/>
    <dgm:cxn modelId="{45C1B036-644D-4B6D-A7DD-9CA46497D602}" srcId="{561CED76-55C5-4A9F-A9AD-BC9218DB1628}" destId="{38B931C0-81E9-4698-AD8F-CD031063EC8B}" srcOrd="0" destOrd="0" parTransId="{6DEC8A7B-6514-452E-A582-F6836FD1EDE0}" sibTransId="{07855702-207B-4379-8EBA-16A012968684}"/>
    <dgm:cxn modelId="{D6D8C836-3F96-4996-978B-C1F32718E2E3}" type="presOf" srcId="{1A4652F0-731F-482C-9BBB-9CCC0B89EE46}" destId="{85258160-5A6E-46D9-B7F3-10264E1C7219}" srcOrd="0" destOrd="0" presId="urn:microsoft.com/office/officeart/2005/8/layout/cycle4"/>
    <dgm:cxn modelId="{FDEFA738-BE0F-454C-A1AE-3B8E9176614B}" type="presOf" srcId="{38B931C0-81E9-4698-AD8F-CD031063EC8B}" destId="{E62A67AE-2F6F-4218-B574-3EF7F78C8269}" srcOrd="1" destOrd="0" presId="urn:microsoft.com/office/officeart/2005/8/layout/cycle4"/>
    <dgm:cxn modelId="{BA067767-D799-4AAD-8779-D094A94928DF}" type="presOf" srcId="{561CED76-55C5-4A9F-A9AD-BC9218DB1628}" destId="{55743130-470D-4BE2-B3A5-EB91B3F4C16F}" srcOrd="0" destOrd="0" presId="urn:microsoft.com/office/officeart/2005/8/layout/cycle4"/>
    <dgm:cxn modelId="{CD2A9471-9EAA-4B3F-831C-19B4D72D45F7}" type="presOf" srcId="{DD21511F-ADC4-4F24-943D-BB2CE319550A}" destId="{15730405-7406-4CC2-AF36-7EA9B3A7CC16}" srcOrd="0" destOrd="0" presId="urn:microsoft.com/office/officeart/2005/8/layout/cycle4"/>
    <dgm:cxn modelId="{2E1CE273-447B-4094-B2A2-D413A4D7A834}" type="presOf" srcId="{E2CC228F-D326-4619-8723-431B0D8D37DB}" destId="{84E00FA3-8191-48A2-BF02-35CA30C21CCB}" srcOrd="0" destOrd="0" presId="urn:microsoft.com/office/officeart/2005/8/layout/cycle4"/>
    <dgm:cxn modelId="{8B3F718C-A6F5-4962-BCDE-84AB0EEC87A5}" type="presOf" srcId="{0DE61FB8-F9D5-4FFD-97AD-471E8B82CA44}" destId="{C7F87ACD-935E-4CE0-8FF7-EB8221329BD1}" srcOrd="0" destOrd="0" presId="urn:microsoft.com/office/officeart/2005/8/layout/cycle4"/>
    <dgm:cxn modelId="{4134C18C-3906-48D5-8837-ED7583A4DF5D}" srcId="{0DE61FB8-F9D5-4FFD-97AD-471E8B82CA44}" destId="{E2CC228F-D326-4619-8723-431B0D8D37DB}" srcOrd="2" destOrd="0" parTransId="{206617D5-041D-4D85-960F-EB470C8F48FA}" sibTransId="{3020D5A2-1BD8-4C98-9243-02ADBEDA77C2}"/>
    <dgm:cxn modelId="{67D45B90-A85A-44AB-83A4-961D3F2F8A5E}" type="presOf" srcId="{353B260F-7F06-49AE-AEAB-B1973E939DB3}" destId="{0BD38E3B-DB92-4420-9E04-3D10A0587933}" srcOrd="0" destOrd="0" presId="urn:microsoft.com/office/officeart/2005/8/layout/cycle4"/>
    <dgm:cxn modelId="{4E14F9AF-9B2C-4916-B55C-D8252DD06ABC}" srcId="{1A4652F0-731F-482C-9BBB-9CCC0B89EE46}" destId="{2E28770C-3A2B-453C-BA3B-FA7D9013E959}" srcOrd="0" destOrd="0" parTransId="{6BEA6F77-9195-4101-A35A-99D8C970EF66}" sibTransId="{DC6B119E-33CC-4AC4-8290-A58C8E83173A}"/>
    <dgm:cxn modelId="{8E2244B1-9D29-4468-A0F6-61CA56CDB787}" srcId="{DD21511F-ADC4-4F24-943D-BB2CE319550A}" destId="{353B260F-7F06-49AE-AEAB-B1973E939DB3}" srcOrd="0" destOrd="0" parTransId="{C584D991-0D99-40D3-8EA6-FA04821BEAA7}" sibTransId="{EF23B4AD-D2FB-479E-9F0D-D7D3BA4A42FF}"/>
    <dgm:cxn modelId="{365EB1BB-4796-42E9-AFEF-F4FE3B20EAAB}" srcId="{0DE61FB8-F9D5-4FFD-97AD-471E8B82CA44}" destId="{1A4652F0-731F-482C-9BBB-9CCC0B89EE46}" srcOrd="0" destOrd="0" parTransId="{EA05980E-3FE5-44FE-A957-8E970B71B8A7}" sibTransId="{B55FE44A-2142-49E9-91FD-98B460D011A3}"/>
    <dgm:cxn modelId="{C3622DC6-2E62-4DAE-804A-19B8E0CA4B35}" srcId="{E2CC228F-D326-4619-8723-431B0D8D37DB}" destId="{EED2C589-CF44-41F4-9510-09B1FFCD6DD6}" srcOrd="0" destOrd="0" parTransId="{F17BBA7C-8C7C-41AC-B3C4-CEBC7152E936}" sibTransId="{97EC6438-0676-428A-B969-86E66CFD5496}"/>
    <dgm:cxn modelId="{DCF9B5CE-BA70-4412-B044-3EBD7EF46FC0}" type="presOf" srcId="{2E28770C-3A2B-453C-BA3B-FA7D9013E959}" destId="{F0C095F3-2FF4-4E43-A662-5F7A0183EBDD}" srcOrd="1" destOrd="0" presId="urn:microsoft.com/office/officeart/2005/8/layout/cycle4"/>
    <dgm:cxn modelId="{13094ED3-8A51-44A9-9832-82BE8F473C2B}" type="presOf" srcId="{38B931C0-81E9-4698-AD8F-CD031063EC8B}" destId="{F0DE4611-8CA4-4BD4-9C5C-C64CDB487875}" srcOrd="0" destOrd="0" presId="urn:microsoft.com/office/officeart/2005/8/layout/cycle4"/>
    <dgm:cxn modelId="{5A2C2BD5-0669-4036-8C7A-F84017578A30}" type="presOf" srcId="{2E28770C-3A2B-453C-BA3B-FA7D9013E959}" destId="{A5D0154B-0EA5-4264-9DA9-2845A4FAC0EF}" srcOrd="0" destOrd="0" presId="urn:microsoft.com/office/officeart/2005/8/layout/cycle4"/>
    <dgm:cxn modelId="{4FB403E7-6B2B-4DA5-9232-ED2FFC17F05D}" type="presOf" srcId="{353B260F-7F06-49AE-AEAB-B1973E939DB3}" destId="{E1A71203-C812-4C1F-B985-6667FFCB59D8}" srcOrd="1" destOrd="0" presId="urn:microsoft.com/office/officeart/2005/8/layout/cycle4"/>
    <dgm:cxn modelId="{137446F3-0CF1-4A33-AD7D-FF070CE78870}" srcId="{0DE61FB8-F9D5-4FFD-97AD-471E8B82CA44}" destId="{DD21511F-ADC4-4F24-943D-BB2CE319550A}" srcOrd="1" destOrd="0" parTransId="{CC48F0BE-7C3F-4534-A15F-95BA7E917E49}" sibTransId="{59DA9741-F458-464A-951D-F1E93339E115}"/>
    <dgm:cxn modelId="{FD3FD7F4-7EE4-492D-96CB-ABFB5D713E15}" type="presOf" srcId="{EED2C589-CF44-41F4-9510-09B1FFCD6DD6}" destId="{C86E9520-6044-41F2-9079-7E738EE24EBD}" srcOrd="0" destOrd="0" presId="urn:microsoft.com/office/officeart/2005/8/layout/cycle4"/>
    <dgm:cxn modelId="{6D593C99-B657-48D2-976C-311EB5AB87A0}" type="presParOf" srcId="{C7F87ACD-935E-4CE0-8FF7-EB8221329BD1}" destId="{7A8305F5-9779-44F0-8FF7-F67ED3D1298F}" srcOrd="0" destOrd="0" presId="urn:microsoft.com/office/officeart/2005/8/layout/cycle4"/>
    <dgm:cxn modelId="{268D5C93-1AAC-4058-AC44-6C9EE8CED20E}" type="presParOf" srcId="{7A8305F5-9779-44F0-8FF7-F67ED3D1298F}" destId="{97AEE3E4-40EA-42D2-BA4A-591D06DEA7E6}" srcOrd="0" destOrd="0" presId="urn:microsoft.com/office/officeart/2005/8/layout/cycle4"/>
    <dgm:cxn modelId="{466F7900-A6A7-43ED-BFCE-B611D2FBBC01}" type="presParOf" srcId="{97AEE3E4-40EA-42D2-BA4A-591D06DEA7E6}" destId="{A5D0154B-0EA5-4264-9DA9-2845A4FAC0EF}" srcOrd="0" destOrd="0" presId="urn:microsoft.com/office/officeart/2005/8/layout/cycle4"/>
    <dgm:cxn modelId="{6F15F295-B90E-4A3D-A736-0574AE96BA0A}" type="presParOf" srcId="{97AEE3E4-40EA-42D2-BA4A-591D06DEA7E6}" destId="{F0C095F3-2FF4-4E43-A662-5F7A0183EBDD}" srcOrd="1" destOrd="0" presId="urn:microsoft.com/office/officeart/2005/8/layout/cycle4"/>
    <dgm:cxn modelId="{51432314-F70E-4DAF-8529-6CF157BD3F43}" type="presParOf" srcId="{7A8305F5-9779-44F0-8FF7-F67ED3D1298F}" destId="{22E52607-0426-4DD9-877B-69008C785657}" srcOrd="1" destOrd="0" presId="urn:microsoft.com/office/officeart/2005/8/layout/cycle4"/>
    <dgm:cxn modelId="{90AF1167-A96E-4C61-9840-0C1EB97BFED1}" type="presParOf" srcId="{22E52607-0426-4DD9-877B-69008C785657}" destId="{0BD38E3B-DB92-4420-9E04-3D10A0587933}" srcOrd="0" destOrd="0" presId="urn:microsoft.com/office/officeart/2005/8/layout/cycle4"/>
    <dgm:cxn modelId="{29C0CFAF-594C-494F-BB06-590CDF0679CA}" type="presParOf" srcId="{22E52607-0426-4DD9-877B-69008C785657}" destId="{E1A71203-C812-4C1F-B985-6667FFCB59D8}" srcOrd="1" destOrd="0" presId="urn:microsoft.com/office/officeart/2005/8/layout/cycle4"/>
    <dgm:cxn modelId="{A536BF5C-B5BA-46BC-8CF5-EBF391E34E39}" type="presParOf" srcId="{7A8305F5-9779-44F0-8FF7-F67ED3D1298F}" destId="{2314F127-AE3C-4C1D-8DD0-11E11ADADA7F}" srcOrd="2" destOrd="0" presId="urn:microsoft.com/office/officeart/2005/8/layout/cycle4"/>
    <dgm:cxn modelId="{204763EF-54E9-4F92-B9FF-C3AB4F226489}" type="presParOf" srcId="{2314F127-AE3C-4C1D-8DD0-11E11ADADA7F}" destId="{C86E9520-6044-41F2-9079-7E738EE24EBD}" srcOrd="0" destOrd="0" presId="urn:microsoft.com/office/officeart/2005/8/layout/cycle4"/>
    <dgm:cxn modelId="{82B506E8-5095-4FAE-A57E-63B332299BC1}" type="presParOf" srcId="{2314F127-AE3C-4C1D-8DD0-11E11ADADA7F}" destId="{EC5E58FC-37EA-46ED-85CE-44D4DC0D2BF2}" srcOrd="1" destOrd="0" presId="urn:microsoft.com/office/officeart/2005/8/layout/cycle4"/>
    <dgm:cxn modelId="{0AEDA629-CE9B-4BAF-B304-5AD249AEB381}" type="presParOf" srcId="{7A8305F5-9779-44F0-8FF7-F67ED3D1298F}" destId="{45BC3F2C-7007-4CC8-B577-B16606022FB3}" srcOrd="3" destOrd="0" presId="urn:microsoft.com/office/officeart/2005/8/layout/cycle4"/>
    <dgm:cxn modelId="{74996F95-9F19-48FF-BC48-DD6B743F42EB}" type="presParOf" srcId="{45BC3F2C-7007-4CC8-B577-B16606022FB3}" destId="{F0DE4611-8CA4-4BD4-9C5C-C64CDB487875}" srcOrd="0" destOrd="0" presId="urn:microsoft.com/office/officeart/2005/8/layout/cycle4"/>
    <dgm:cxn modelId="{26D9B30E-1E5C-4D99-A35B-E951C4BF19E8}" type="presParOf" srcId="{45BC3F2C-7007-4CC8-B577-B16606022FB3}" destId="{E62A67AE-2F6F-4218-B574-3EF7F78C8269}" srcOrd="1" destOrd="0" presId="urn:microsoft.com/office/officeart/2005/8/layout/cycle4"/>
    <dgm:cxn modelId="{F3D3C12E-C719-480B-B3E9-C9F06B035750}" type="presParOf" srcId="{7A8305F5-9779-44F0-8FF7-F67ED3D1298F}" destId="{BC7200E7-D046-4EB2-AE9F-4399479A02FA}" srcOrd="4" destOrd="0" presId="urn:microsoft.com/office/officeart/2005/8/layout/cycle4"/>
    <dgm:cxn modelId="{6ECBB8A4-9C5E-4C87-AD85-8DE995752BD3}" type="presParOf" srcId="{C7F87ACD-935E-4CE0-8FF7-EB8221329BD1}" destId="{58B037BB-67B1-43D9-8483-A5EC1C19C9B2}" srcOrd="1" destOrd="0" presId="urn:microsoft.com/office/officeart/2005/8/layout/cycle4"/>
    <dgm:cxn modelId="{42815699-3D41-4CFC-87CC-15C24D6BC27E}" type="presParOf" srcId="{58B037BB-67B1-43D9-8483-A5EC1C19C9B2}" destId="{85258160-5A6E-46D9-B7F3-10264E1C7219}" srcOrd="0" destOrd="0" presId="urn:microsoft.com/office/officeart/2005/8/layout/cycle4"/>
    <dgm:cxn modelId="{FDF38809-98D3-4530-9E3C-19A0839E987C}" type="presParOf" srcId="{58B037BB-67B1-43D9-8483-A5EC1C19C9B2}" destId="{15730405-7406-4CC2-AF36-7EA9B3A7CC16}" srcOrd="1" destOrd="0" presId="urn:microsoft.com/office/officeart/2005/8/layout/cycle4"/>
    <dgm:cxn modelId="{A54F61DE-1BD5-438A-8F59-58B069C858FA}" type="presParOf" srcId="{58B037BB-67B1-43D9-8483-A5EC1C19C9B2}" destId="{84E00FA3-8191-48A2-BF02-35CA30C21CCB}" srcOrd="2" destOrd="0" presId="urn:microsoft.com/office/officeart/2005/8/layout/cycle4"/>
    <dgm:cxn modelId="{7F2F374E-CFDE-4FD3-AD23-4256ACA2F3D9}" type="presParOf" srcId="{58B037BB-67B1-43D9-8483-A5EC1C19C9B2}" destId="{55743130-470D-4BE2-B3A5-EB91B3F4C16F}" srcOrd="3" destOrd="0" presId="urn:microsoft.com/office/officeart/2005/8/layout/cycle4"/>
    <dgm:cxn modelId="{19B0ACD5-27B1-412D-918B-1DE3186F175E}" type="presParOf" srcId="{58B037BB-67B1-43D9-8483-A5EC1C19C9B2}" destId="{B11E49C0-778B-464D-A2C5-877F9BB2F4A6}" srcOrd="4" destOrd="0" presId="urn:microsoft.com/office/officeart/2005/8/layout/cycle4"/>
    <dgm:cxn modelId="{60D03667-6E47-4213-B946-FABD9B243F55}" type="presParOf" srcId="{C7F87ACD-935E-4CE0-8FF7-EB8221329BD1}" destId="{5132AC83-DEB8-4986-B336-E2DF024AE700}" srcOrd="2" destOrd="0" presId="urn:microsoft.com/office/officeart/2005/8/layout/cycle4"/>
    <dgm:cxn modelId="{370A6512-67E7-4F2A-AB4A-E18050C25223}" type="presParOf" srcId="{C7F87ACD-935E-4CE0-8FF7-EB8221329BD1}" destId="{451405F7-F8D7-4E37-B17E-37090391EBFE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A56EE-5703-4DBB-9570-EB9EC3FA5F80}">
      <dsp:nvSpPr>
        <dsp:cNvPr id="0" name=""/>
        <dsp:cNvSpPr/>
      </dsp:nvSpPr>
      <dsp:spPr>
        <a:xfrm>
          <a:off x="0" y="2752"/>
          <a:ext cx="11919019" cy="451318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alpha val="9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alpha val="9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chemeClr val="tx1"/>
              </a:solidFill>
            </a:rPr>
            <a:t>Üniversite Çalışanı Memnuniyet Anketi</a:t>
          </a:r>
        </a:p>
      </dsp:txBody>
      <dsp:txXfrm>
        <a:off x="22032" y="24784"/>
        <a:ext cx="11874955" cy="407254"/>
      </dsp:txXfrm>
    </dsp:sp>
    <dsp:sp modelId="{5AA27444-43DD-46E8-A2F2-681283AA306C}">
      <dsp:nvSpPr>
        <dsp:cNvPr id="0" name=""/>
        <dsp:cNvSpPr/>
      </dsp:nvSpPr>
      <dsp:spPr>
        <a:xfrm>
          <a:off x="0" y="465179"/>
          <a:ext cx="11919019" cy="451318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444"/>
                <a:shade val="85000"/>
                <a:satMod val="130000"/>
              </a:schemeClr>
            </a:gs>
            <a:gs pos="34000">
              <a:schemeClr val="accent5">
                <a:alpha val="90000"/>
                <a:hueOff val="0"/>
                <a:satOff val="0"/>
                <a:lumOff val="0"/>
                <a:alphaOff val="-4444"/>
                <a:shade val="87000"/>
                <a:satMod val="125000"/>
              </a:schemeClr>
            </a:gs>
            <a:gs pos="70000">
              <a:schemeClr val="accent5">
                <a:alpha val="90000"/>
                <a:hueOff val="0"/>
                <a:satOff val="0"/>
                <a:lumOff val="0"/>
                <a:alphaOff val="-4444"/>
                <a:tint val="100000"/>
                <a:shade val="90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444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chemeClr val="tx1"/>
              </a:solidFill>
            </a:rPr>
            <a:t>Öğrenci Memnuniyet Anketi</a:t>
          </a:r>
        </a:p>
      </dsp:txBody>
      <dsp:txXfrm>
        <a:off x="22032" y="487211"/>
        <a:ext cx="11874955" cy="407254"/>
      </dsp:txXfrm>
    </dsp:sp>
    <dsp:sp modelId="{86C595E7-0EB4-4D31-8CC8-EDC9FE72885A}">
      <dsp:nvSpPr>
        <dsp:cNvPr id="0" name=""/>
        <dsp:cNvSpPr/>
      </dsp:nvSpPr>
      <dsp:spPr>
        <a:xfrm>
          <a:off x="0" y="927607"/>
          <a:ext cx="11919019" cy="451318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8889"/>
                <a:shade val="85000"/>
                <a:satMod val="130000"/>
              </a:schemeClr>
            </a:gs>
            <a:gs pos="34000">
              <a:schemeClr val="accent5">
                <a:alpha val="90000"/>
                <a:hueOff val="0"/>
                <a:satOff val="0"/>
                <a:lumOff val="0"/>
                <a:alphaOff val="-8889"/>
                <a:shade val="87000"/>
                <a:satMod val="125000"/>
              </a:schemeClr>
            </a:gs>
            <a:gs pos="70000">
              <a:schemeClr val="accent5">
                <a:alpha val="90000"/>
                <a:hueOff val="0"/>
                <a:satOff val="0"/>
                <a:lumOff val="0"/>
                <a:alphaOff val="-8889"/>
                <a:tint val="100000"/>
                <a:shade val="90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8889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chemeClr val="tx1"/>
              </a:solidFill>
            </a:rPr>
            <a:t>Dış Paydaş Anketi</a:t>
          </a:r>
        </a:p>
      </dsp:txBody>
      <dsp:txXfrm>
        <a:off x="22032" y="949639"/>
        <a:ext cx="11874955" cy="407254"/>
      </dsp:txXfrm>
    </dsp:sp>
    <dsp:sp modelId="{DD0EC070-FAEE-4766-9216-361E65AEB27D}">
      <dsp:nvSpPr>
        <dsp:cNvPr id="0" name=""/>
        <dsp:cNvSpPr/>
      </dsp:nvSpPr>
      <dsp:spPr>
        <a:xfrm>
          <a:off x="0" y="1390035"/>
          <a:ext cx="11919019" cy="451318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3333"/>
                <a:shade val="85000"/>
                <a:satMod val="130000"/>
              </a:schemeClr>
            </a:gs>
            <a:gs pos="34000">
              <a:schemeClr val="accent5">
                <a:alpha val="90000"/>
                <a:hueOff val="0"/>
                <a:satOff val="0"/>
                <a:lumOff val="0"/>
                <a:alphaOff val="-13333"/>
                <a:shade val="87000"/>
                <a:satMod val="125000"/>
              </a:schemeClr>
            </a:gs>
            <a:gs pos="70000">
              <a:schemeClr val="accent5">
                <a:alpha val="90000"/>
                <a:hueOff val="0"/>
                <a:satOff val="0"/>
                <a:lumOff val="0"/>
                <a:alphaOff val="-13333"/>
                <a:tint val="100000"/>
                <a:shade val="90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3333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>
              <a:solidFill>
                <a:schemeClr val="tx1"/>
              </a:solidFill>
            </a:rPr>
            <a:t>Liderlik Ölçüm Anketi</a:t>
          </a:r>
        </a:p>
      </dsp:txBody>
      <dsp:txXfrm>
        <a:off x="22032" y="1412067"/>
        <a:ext cx="11874955" cy="407254"/>
      </dsp:txXfrm>
    </dsp:sp>
    <dsp:sp modelId="{037E76A3-9A77-4EA1-A5CB-A79A580C1A1A}">
      <dsp:nvSpPr>
        <dsp:cNvPr id="0" name=""/>
        <dsp:cNvSpPr/>
      </dsp:nvSpPr>
      <dsp:spPr>
        <a:xfrm>
          <a:off x="0" y="1852462"/>
          <a:ext cx="11919019" cy="451318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7778"/>
                <a:shade val="85000"/>
                <a:satMod val="130000"/>
              </a:schemeClr>
            </a:gs>
            <a:gs pos="34000">
              <a:schemeClr val="accent5">
                <a:alpha val="90000"/>
                <a:hueOff val="0"/>
                <a:satOff val="0"/>
                <a:lumOff val="0"/>
                <a:alphaOff val="-17778"/>
                <a:shade val="87000"/>
                <a:satMod val="125000"/>
              </a:schemeClr>
            </a:gs>
            <a:gs pos="70000">
              <a:schemeClr val="accent5">
                <a:alpha val="90000"/>
                <a:hueOff val="0"/>
                <a:satOff val="0"/>
                <a:lumOff val="0"/>
                <a:alphaOff val="-17778"/>
                <a:tint val="100000"/>
                <a:shade val="90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7778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chemeClr val="tx1"/>
              </a:solidFill>
            </a:rPr>
            <a:t>Mezun Anketi</a:t>
          </a:r>
        </a:p>
      </dsp:txBody>
      <dsp:txXfrm>
        <a:off x="22032" y="1874494"/>
        <a:ext cx="11874955" cy="407254"/>
      </dsp:txXfrm>
    </dsp:sp>
    <dsp:sp modelId="{0516973B-E21B-4CC9-A96F-62937AAD8449}">
      <dsp:nvSpPr>
        <dsp:cNvPr id="0" name=""/>
        <dsp:cNvSpPr/>
      </dsp:nvSpPr>
      <dsp:spPr>
        <a:xfrm>
          <a:off x="0" y="2314890"/>
          <a:ext cx="11919019" cy="451318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2222"/>
                <a:shade val="85000"/>
                <a:satMod val="130000"/>
              </a:schemeClr>
            </a:gs>
            <a:gs pos="34000">
              <a:schemeClr val="accent5">
                <a:alpha val="90000"/>
                <a:hueOff val="0"/>
                <a:satOff val="0"/>
                <a:lumOff val="0"/>
                <a:alphaOff val="-22222"/>
                <a:shade val="87000"/>
                <a:satMod val="125000"/>
              </a:schemeClr>
            </a:gs>
            <a:gs pos="70000">
              <a:schemeClr val="accent5">
                <a:alpha val="90000"/>
                <a:hueOff val="0"/>
                <a:satOff val="0"/>
                <a:lumOff val="0"/>
                <a:alphaOff val="-22222"/>
                <a:tint val="100000"/>
                <a:shade val="90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2222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0" kern="1200" dirty="0">
              <a:solidFill>
                <a:schemeClr val="tx1"/>
              </a:solidFill>
            </a:rPr>
            <a:t>*Öğretim Elemanı Değerlendirme Anketi</a:t>
          </a:r>
        </a:p>
      </dsp:txBody>
      <dsp:txXfrm>
        <a:off x="22032" y="2336922"/>
        <a:ext cx="11874955" cy="407254"/>
      </dsp:txXfrm>
    </dsp:sp>
    <dsp:sp modelId="{A4E7E3FF-56C7-4AED-8F89-068BB48DA2DC}">
      <dsp:nvSpPr>
        <dsp:cNvPr id="0" name=""/>
        <dsp:cNvSpPr/>
      </dsp:nvSpPr>
      <dsp:spPr>
        <a:xfrm>
          <a:off x="0" y="2777318"/>
          <a:ext cx="11919019" cy="451318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6667"/>
                <a:shade val="85000"/>
                <a:satMod val="130000"/>
              </a:schemeClr>
            </a:gs>
            <a:gs pos="34000">
              <a:schemeClr val="accent5">
                <a:alpha val="90000"/>
                <a:hueOff val="0"/>
                <a:satOff val="0"/>
                <a:lumOff val="0"/>
                <a:alphaOff val="-26667"/>
                <a:shade val="87000"/>
                <a:satMod val="125000"/>
              </a:schemeClr>
            </a:gs>
            <a:gs pos="70000">
              <a:schemeClr val="accent5">
                <a:alpha val="90000"/>
                <a:hueOff val="0"/>
                <a:satOff val="0"/>
                <a:lumOff val="0"/>
                <a:alphaOff val="-26667"/>
                <a:tint val="100000"/>
                <a:shade val="90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6667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0" kern="1200" dirty="0">
              <a:solidFill>
                <a:schemeClr val="tx1"/>
              </a:solidFill>
            </a:rPr>
            <a:t>*Ders Değerlendirme Anketi</a:t>
          </a:r>
        </a:p>
      </dsp:txBody>
      <dsp:txXfrm>
        <a:off x="22032" y="2799350"/>
        <a:ext cx="11874955" cy="407254"/>
      </dsp:txXfrm>
    </dsp:sp>
    <dsp:sp modelId="{17730A58-1A21-4E8A-B772-1D5D1CD26927}">
      <dsp:nvSpPr>
        <dsp:cNvPr id="0" name=""/>
        <dsp:cNvSpPr/>
      </dsp:nvSpPr>
      <dsp:spPr>
        <a:xfrm>
          <a:off x="0" y="3239746"/>
          <a:ext cx="11919019" cy="451318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1111"/>
                <a:shade val="85000"/>
                <a:satMod val="130000"/>
              </a:schemeClr>
            </a:gs>
            <a:gs pos="34000">
              <a:schemeClr val="accent5">
                <a:alpha val="90000"/>
                <a:hueOff val="0"/>
                <a:satOff val="0"/>
                <a:lumOff val="0"/>
                <a:alphaOff val="-31111"/>
                <a:shade val="87000"/>
                <a:satMod val="125000"/>
              </a:schemeClr>
            </a:gs>
            <a:gs pos="70000">
              <a:schemeClr val="accent5">
                <a:alpha val="90000"/>
                <a:hueOff val="0"/>
                <a:satOff val="0"/>
                <a:lumOff val="0"/>
                <a:alphaOff val="-31111"/>
                <a:tint val="100000"/>
                <a:shade val="90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1111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0" kern="1200" dirty="0">
              <a:solidFill>
                <a:schemeClr val="tx1"/>
              </a:solidFill>
            </a:rPr>
            <a:t>*Bölüm Değerlendirme Anketi</a:t>
          </a:r>
        </a:p>
      </dsp:txBody>
      <dsp:txXfrm>
        <a:off x="22032" y="3261778"/>
        <a:ext cx="11874955" cy="407254"/>
      </dsp:txXfrm>
    </dsp:sp>
    <dsp:sp modelId="{53FE05F2-985C-4BEE-B19E-1881856B8D8A}">
      <dsp:nvSpPr>
        <dsp:cNvPr id="0" name=""/>
        <dsp:cNvSpPr/>
      </dsp:nvSpPr>
      <dsp:spPr>
        <a:xfrm>
          <a:off x="0" y="3702173"/>
          <a:ext cx="11919019" cy="451318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5556"/>
                <a:shade val="85000"/>
                <a:satMod val="130000"/>
              </a:schemeClr>
            </a:gs>
            <a:gs pos="34000">
              <a:schemeClr val="accent5">
                <a:alpha val="90000"/>
                <a:hueOff val="0"/>
                <a:satOff val="0"/>
                <a:lumOff val="0"/>
                <a:alphaOff val="-35556"/>
                <a:shade val="87000"/>
                <a:satMod val="125000"/>
              </a:schemeClr>
            </a:gs>
            <a:gs pos="70000">
              <a:schemeClr val="accent5">
                <a:alpha val="90000"/>
                <a:hueOff val="0"/>
                <a:satOff val="0"/>
                <a:lumOff val="0"/>
                <a:alphaOff val="-35556"/>
                <a:tint val="100000"/>
                <a:shade val="90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5556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chemeClr val="tx1"/>
              </a:solidFill>
            </a:rPr>
            <a:t>Öğrenci Beklenti Anketi</a:t>
          </a:r>
        </a:p>
      </dsp:txBody>
      <dsp:txXfrm>
        <a:off x="22032" y="3724205"/>
        <a:ext cx="11874955" cy="407254"/>
      </dsp:txXfrm>
    </dsp:sp>
    <dsp:sp modelId="{23000F7B-CE12-4654-8269-D2CF59703A69}">
      <dsp:nvSpPr>
        <dsp:cNvPr id="0" name=""/>
        <dsp:cNvSpPr/>
      </dsp:nvSpPr>
      <dsp:spPr>
        <a:xfrm>
          <a:off x="0" y="4164601"/>
          <a:ext cx="11919019" cy="451318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0000"/>
                <a:shade val="85000"/>
                <a:satMod val="130000"/>
              </a:schemeClr>
            </a:gs>
            <a:gs pos="34000">
              <a:schemeClr val="accent5">
                <a:alpha val="90000"/>
                <a:hueOff val="0"/>
                <a:satOff val="0"/>
                <a:lumOff val="0"/>
                <a:alphaOff val="-40000"/>
                <a:shade val="87000"/>
                <a:satMod val="125000"/>
              </a:schemeClr>
            </a:gs>
            <a:gs pos="70000">
              <a:schemeClr val="accent5">
                <a:alpha val="90000"/>
                <a:hueOff val="0"/>
                <a:satOff val="0"/>
                <a:lumOff val="0"/>
                <a:alphaOff val="-40000"/>
                <a:tint val="100000"/>
                <a:shade val="90000"/>
                <a:satMod val="13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000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chemeClr val="tx1"/>
              </a:solidFill>
            </a:rPr>
            <a:t>Özel Gereksinimli Öğrenci Anketi</a:t>
          </a:r>
        </a:p>
      </dsp:txBody>
      <dsp:txXfrm>
        <a:off x="22032" y="4186633"/>
        <a:ext cx="11874955" cy="4072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6E9520-6044-41F2-9079-7E738EE24EBD}">
      <dsp:nvSpPr>
        <dsp:cNvPr id="0" name=""/>
        <dsp:cNvSpPr/>
      </dsp:nvSpPr>
      <dsp:spPr>
        <a:xfrm>
          <a:off x="6409320" y="3385479"/>
          <a:ext cx="3386148" cy="15931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200" kern="1200" dirty="0"/>
            <a:t>3 madde</a:t>
          </a:r>
        </a:p>
      </dsp:txBody>
      <dsp:txXfrm>
        <a:off x="7460161" y="3818768"/>
        <a:ext cx="2300309" cy="1124881"/>
      </dsp:txXfrm>
    </dsp:sp>
    <dsp:sp modelId="{F0DE4611-8CA4-4BD4-9C5C-C64CDB487875}">
      <dsp:nvSpPr>
        <dsp:cNvPr id="0" name=""/>
        <dsp:cNvSpPr/>
      </dsp:nvSpPr>
      <dsp:spPr>
        <a:xfrm>
          <a:off x="2396530" y="3385479"/>
          <a:ext cx="3386148" cy="15931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200" kern="1200" dirty="0"/>
            <a:t>10 madde</a:t>
          </a:r>
        </a:p>
      </dsp:txBody>
      <dsp:txXfrm>
        <a:off x="2431527" y="3818768"/>
        <a:ext cx="2300309" cy="1124881"/>
      </dsp:txXfrm>
    </dsp:sp>
    <dsp:sp modelId="{0BD38E3B-DB92-4420-9E04-3D10A0587933}">
      <dsp:nvSpPr>
        <dsp:cNvPr id="0" name=""/>
        <dsp:cNvSpPr/>
      </dsp:nvSpPr>
      <dsp:spPr>
        <a:xfrm>
          <a:off x="6409320" y="0"/>
          <a:ext cx="3386148" cy="15931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200" kern="1200" dirty="0"/>
            <a:t>10 madde</a:t>
          </a:r>
        </a:p>
      </dsp:txBody>
      <dsp:txXfrm>
        <a:off x="7460161" y="34997"/>
        <a:ext cx="2300309" cy="1124881"/>
      </dsp:txXfrm>
    </dsp:sp>
    <dsp:sp modelId="{A5D0154B-0EA5-4264-9DA9-2845A4FAC0EF}">
      <dsp:nvSpPr>
        <dsp:cNvPr id="0" name=""/>
        <dsp:cNvSpPr/>
      </dsp:nvSpPr>
      <dsp:spPr>
        <a:xfrm>
          <a:off x="2396530" y="0"/>
          <a:ext cx="3386148" cy="15931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200" kern="1200" dirty="0"/>
            <a:t>9 madde</a:t>
          </a:r>
        </a:p>
      </dsp:txBody>
      <dsp:txXfrm>
        <a:off x="2431527" y="34997"/>
        <a:ext cx="2300309" cy="1124881"/>
      </dsp:txXfrm>
    </dsp:sp>
    <dsp:sp modelId="{85258160-5A6E-46D9-B7F3-10264E1C7219}">
      <dsp:nvSpPr>
        <dsp:cNvPr id="0" name=""/>
        <dsp:cNvSpPr/>
      </dsp:nvSpPr>
      <dsp:spPr>
        <a:xfrm>
          <a:off x="3890458" y="283782"/>
          <a:ext cx="2155754" cy="215575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/>
            <a:t>LİDERLİK, YÖNETİŞİM VE KALİTE</a:t>
          </a:r>
          <a:endParaRPr lang="tr-TR" sz="2000" kern="1200" dirty="0"/>
        </a:p>
      </dsp:txBody>
      <dsp:txXfrm>
        <a:off x="4521864" y="915188"/>
        <a:ext cx="1524348" cy="1524348"/>
      </dsp:txXfrm>
    </dsp:sp>
    <dsp:sp modelId="{15730405-7406-4CC2-AF36-7EA9B3A7CC16}">
      <dsp:nvSpPr>
        <dsp:cNvPr id="0" name=""/>
        <dsp:cNvSpPr/>
      </dsp:nvSpPr>
      <dsp:spPr>
        <a:xfrm rot="5400000">
          <a:off x="6145785" y="283782"/>
          <a:ext cx="2155754" cy="215575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/>
            <a:t>EĞİTİM ÖĞRETİM</a:t>
          </a:r>
          <a:endParaRPr lang="tr-TR" sz="2000" kern="1200" dirty="0"/>
        </a:p>
      </dsp:txBody>
      <dsp:txXfrm rot="-5400000">
        <a:off x="6145785" y="915188"/>
        <a:ext cx="1524348" cy="1524348"/>
      </dsp:txXfrm>
    </dsp:sp>
    <dsp:sp modelId="{84E00FA3-8191-48A2-BF02-35CA30C21CCB}">
      <dsp:nvSpPr>
        <dsp:cNvPr id="0" name=""/>
        <dsp:cNvSpPr/>
      </dsp:nvSpPr>
      <dsp:spPr>
        <a:xfrm rot="10800000">
          <a:off x="6145785" y="2539109"/>
          <a:ext cx="2155754" cy="215575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TOPLUMSAL KATKI</a:t>
          </a:r>
          <a:endParaRPr lang="tr-TR" sz="1800" kern="1200" dirty="0"/>
        </a:p>
      </dsp:txBody>
      <dsp:txXfrm rot="10800000">
        <a:off x="6145785" y="2539109"/>
        <a:ext cx="1524348" cy="1524348"/>
      </dsp:txXfrm>
    </dsp:sp>
    <dsp:sp modelId="{55743130-470D-4BE2-B3A5-EB91B3F4C16F}">
      <dsp:nvSpPr>
        <dsp:cNvPr id="0" name=""/>
        <dsp:cNvSpPr/>
      </dsp:nvSpPr>
      <dsp:spPr>
        <a:xfrm rot="16200000">
          <a:off x="3890458" y="2539109"/>
          <a:ext cx="2155754" cy="215575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ARAŞTIRMA –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GELİŞTİRME</a:t>
          </a:r>
          <a:endParaRPr lang="tr-TR" sz="1800" kern="1200" dirty="0"/>
        </a:p>
      </dsp:txBody>
      <dsp:txXfrm rot="5400000">
        <a:off x="4521864" y="2539109"/>
        <a:ext cx="1524348" cy="1524348"/>
      </dsp:txXfrm>
    </dsp:sp>
    <dsp:sp modelId="{5132AC83-DEB8-4986-B336-E2DF024AE700}">
      <dsp:nvSpPr>
        <dsp:cNvPr id="0" name=""/>
        <dsp:cNvSpPr/>
      </dsp:nvSpPr>
      <dsp:spPr>
        <a:xfrm>
          <a:off x="5723845" y="2041245"/>
          <a:ext cx="744307" cy="647224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405F7-F8D7-4E37-B17E-37090391EBFE}">
      <dsp:nvSpPr>
        <dsp:cNvPr id="0" name=""/>
        <dsp:cNvSpPr/>
      </dsp:nvSpPr>
      <dsp:spPr>
        <a:xfrm rot="10800000">
          <a:off x="5723845" y="2290177"/>
          <a:ext cx="744307" cy="647224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5F36C-D857-41BC-8FF4-E2597BA17FF0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F1AFC-4F93-4442-85F4-908EE9C50F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728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AF1AFC-4F93-4442-85F4-908EE9C50F30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5913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7EA4-EF91-4523-B911-3244ED1542B3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397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D37F3-5901-47BE-8820-84355B8B8296}" type="datetime1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1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8DFA-36B4-410A-B5D3-9A1CC5331DC6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742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A8E9-7231-40E7-9E0F-6FFDF4CD9937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8267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3983B-5513-4E63-90F3-1D2DA489F3A8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208845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3983B-5513-4E63-90F3-1D2DA489F3A8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739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3983B-5513-4E63-90F3-1D2DA489F3A8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5860597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3983B-5513-4E63-90F3-1D2DA489F3A8}" type="datetime1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625949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3983B-5513-4E63-90F3-1D2DA489F3A8}" type="datetime1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937885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3983B-5513-4E63-90F3-1D2DA489F3A8}" type="datetime1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09987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3983B-5513-4E63-90F3-1D2DA489F3A8}" type="datetime1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4921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68843-987F-40EA-AA2D-424AD27B2C1F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061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2E3983B-5513-4E63-90F3-1D2DA489F3A8}" type="datetime1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74550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3983B-5513-4E63-90F3-1D2DA489F3A8}" type="datetime1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5800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3983B-5513-4E63-90F3-1D2DA489F3A8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9993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3983B-5513-4E63-90F3-1D2DA489F3A8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4375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73F52-3990-4F23-9688-E0A2FCD89C48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06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692AC-2441-4125-8542-39D52FDFEF9D}" type="datetime1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32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5032C-69E8-4736-9F9B-8AD654D913C6}" type="datetime1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210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17EB9-3023-40A0-AA1D-8812019321EF}" type="datetime1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09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361BA-35AE-4036-B674-EC49B981122A}" type="datetime1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7C60A-A381-46C9-918A-12BF44B7EA14}" type="datetime1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F072C-0649-4668-BC3E-3BEEF15AEB43}" type="datetime1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679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3983B-5513-4E63-90F3-1D2DA489F3A8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7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19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2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2E3983B-5513-4E63-90F3-1D2DA489F3A8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7628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19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C09A0FA2-4F0E-0658-B771-A260B9125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1" y="643467"/>
            <a:ext cx="6255026" cy="5054008"/>
          </a:xfrm>
        </p:spPr>
        <p:txBody>
          <a:bodyPr anchor="ctr">
            <a:normAutofit/>
          </a:bodyPr>
          <a:lstStyle/>
          <a:p>
            <a:pPr algn="r"/>
            <a:r>
              <a:rPr lang="tr-TR"/>
              <a:t>KALİTE KOMİSYONU TOPLANTISI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12177C9-A6CF-935C-16D3-5D560A121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70995" y="643467"/>
            <a:ext cx="3341488" cy="5054008"/>
          </a:xfrm>
        </p:spPr>
        <p:txBody>
          <a:bodyPr anchor="ctr">
            <a:normAutofit/>
          </a:bodyPr>
          <a:lstStyle/>
          <a:p>
            <a:r>
              <a:rPr lang="tr-TR" dirty="0"/>
              <a:t>16.10.2025</a:t>
            </a:r>
            <a:r>
              <a:rPr lang="tr-TR" dirty="0">
                <a:highlight>
                  <a:srgbClr val="FFFF00"/>
                </a:highlight>
              </a:rPr>
              <a:t> </a:t>
            </a:r>
          </a:p>
        </p:txBody>
      </p:sp>
      <p:cxnSp>
        <p:nvCxnSpPr>
          <p:cNvPr id="28" name="Straight Connector 21">
            <a:extLst>
              <a:ext uri="{FF2B5EF4-FFF2-40B4-BE49-F238E27FC236}">
                <a16:creationId xmlns:a16="http://schemas.microsoft.com/office/drawing/2014/main" id="{09525C9A-1972-4836-BA7A-706C946EF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391367"/>
            <a:ext cx="0" cy="355820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3">
            <a:extLst>
              <a:ext uri="{FF2B5EF4-FFF2-40B4-BE49-F238E27FC236}">
                <a16:creationId xmlns:a16="http://schemas.microsoft.com/office/drawing/2014/main" id="{8A549DE7-671D-4575-AF43-858FD9998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22D9B36-9BE7-472B-8808-7E0D68107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40942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376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55F7F-26B5-9567-59C7-4D7C2DEB0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976783-B98D-FDE2-5945-3B6EB5CCA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38" y="286603"/>
            <a:ext cx="11788346" cy="1450757"/>
          </a:xfrm>
        </p:spPr>
        <p:txBody>
          <a:bodyPr>
            <a:normAutofit fontScale="90000"/>
          </a:bodyPr>
          <a:lstStyle/>
          <a:p>
            <a:r>
              <a:rPr lang="tr-TR" dirty="0"/>
              <a:t>Dönem Sonu Değerlendirme Toplantıları, Ders/Öğretim Elemanı Değerlendirme Anketleri ve Bölüm Değerlendirme Anketi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12ECC0-31B7-C762-B55B-3A67884CC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38" y="1857164"/>
            <a:ext cx="11788346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Fen-Edebiyat Fakültesi</a:t>
            </a:r>
          </a:p>
          <a:p>
            <a:r>
              <a:rPr lang="tr-TR" b="1" dirty="0">
                <a:solidFill>
                  <a:srgbClr val="FF0000"/>
                </a:solidFill>
              </a:rPr>
              <a:t>Ulaşımı</a:t>
            </a:r>
            <a:r>
              <a:rPr lang="tr-TR" dirty="0"/>
              <a:t> kolaylaştırmak için servis ayarlanması ya da otobüs saatlerinin sıklaştırılması</a:t>
            </a:r>
          </a:p>
          <a:p>
            <a:r>
              <a:rPr lang="tr-TR" dirty="0"/>
              <a:t>Yurtta </a:t>
            </a:r>
            <a:r>
              <a:rPr lang="tr-TR" b="1" dirty="0">
                <a:solidFill>
                  <a:srgbClr val="FF0000"/>
                </a:solidFill>
              </a:rPr>
              <a:t>ilk yardım dolabı </a:t>
            </a:r>
            <a:r>
              <a:rPr lang="tr-TR" dirty="0"/>
              <a:t>bulundurulması</a:t>
            </a:r>
          </a:p>
          <a:p>
            <a:r>
              <a:rPr lang="tr-TR" dirty="0"/>
              <a:t>Araçla girişte </a:t>
            </a:r>
            <a:r>
              <a:rPr lang="tr-TR" b="1" dirty="0">
                <a:solidFill>
                  <a:srgbClr val="FF0000"/>
                </a:solidFill>
              </a:rPr>
              <a:t>OGS ücretlerinin </a:t>
            </a:r>
            <a:r>
              <a:rPr lang="tr-TR" dirty="0"/>
              <a:t>kaldırılması</a:t>
            </a:r>
          </a:p>
          <a:p>
            <a:pPr algn="just"/>
            <a:endParaRPr lang="tr-TR" sz="2400" b="1" dirty="0">
              <a:solidFill>
                <a:srgbClr val="FF0000"/>
              </a:solidFill>
            </a:endParaRPr>
          </a:p>
          <a:p>
            <a:pPr algn="just"/>
            <a:r>
              <a:rPr lang="tr-TR" sz="2400" b="1" dirty="0">
                <a:solidFill>
                  <a:srgbClr val="FF0000"/>
                </a:solidFill>
              </a:rPr>
              <a:t>Sürekli olarak hem öğrenci merkezinde hem fakülte içinde yaşanan asansör sorunundan dolayı engelli arkadaşlarımız istediği yerde istediği zamanda bulunamıyor.</a:t>
            </a:r>
            <a:endParaRPr lang="tr-T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5AA17E1-33BA-C727-183A-A49C8A1A6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97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7B20E-B2EB-FBCD-8B54-578EB3134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E1D657-D558-2D7D-5374-95865B5EB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38" y="286603"/>
            <a:ext cx="11788346" cy="1450757"/>
          </a:xfrm>
        </p:spPr>
        <p:txBody>
          <a:bodyPr>
            <a:normAutofit fontScale="90000"/>
          </a:bodyPr>
          <a:lstStyle/>
          <a:p>
            <a:r>
              <a:rPr lang="tr-TR" dirty="0"/>
              <a:t>Dönem Sonu Değerlendirme Toplantıları, Ders/Öğretim Elemanı Değerlendirme Anketleri ve Bölüm Değerlendirme Anketi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6B9FA3-73AB-15ED-6890-58E338F97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38" y="1857164"/>
            <a:ext cx="11788346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 Fakültesi</a:t>
            </a:r>
          </a:p>
          <a:p>
            <a:r>
              <a:rPr lang="tr-TR" sz="2400" dirty="0"/>
              <a:t>Hukuk Fakültesi </a:t>
            </a:r>
            <a:r>
              <a:rPr lang="tr-TR" sz="2400" b="1" dirty="0">
                <a:solidFill>
                  <a:srgbClr val="FF0000"/>
                </a:solidFill>
              </a:rPr>
              <a:t>binası</a:t>
            </a:r>
            <a:r>
              <a:rPr lang="tr-TR" sz="2400" dirty="0"/>
              <a:t> inşaatının tamamlanması </a:t>
            </a:r>
            <a:endParaRPr lang="tr-TR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323306C-5FD0-7F06-383B-79B7459F1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898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17026-B5BF-77AD-6672-4C2207FEC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54E065-2B06-977F-0352-416E61593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38" y="286603"/>
            <a:ext cx="11788346" cy="1450757"/>
          </a:xfrm>
        </p:spPr>
        <p:txBody>
          <a:bodyPr>
            <a:normAutofit fontScale="90000"/>
          </a:bodyPr>
          <a:lstStyle/>
          <a:p>
            <a:r>
              <a:rPr lang="tr-TR" dirty="0"/>
              <a:t>Dönem Sonu Değerlendirme Toplantıları, Ders/Öğretim Elemanı Değerlendirme Anketleri ve Bölüm Değerlendirme Anketi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B9348C-7A4E-CA7D-1634-927B345BC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38" y="1857164"/>
            <a:ext cx="11788346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İktisadi, İdari ve Sosyal Bilimler Fakültesi</a:t>
            </a:r>
          </a:p>
          <a:p>
            <a:pPr lvl="0"/>
            <a:r>
              <a:rPr lang="tr-TR" dirty="0"/>
              <a:t>Kampüs genelindeki ve kampüs içi sosyal tesislerdeki </a:t>
            </a:r>
            <a:r>
              <a:rPr lang="tr-TR" b="1" dirty="0">
                <a:solidFill>
                  <a:srgbClr val="FF0000"/>
                </a:solidFill>
              </a:rPr>
              <a:t>böcek</a:t>
            </a:r>
            <a:r>
              <a:rPr lang="tr-TR" dirty="0"/>
              <a:t> sorununun çözülmesi</a:t>
            </a:r>
          </a:p>
          <a:p>
            <a:pPr lvl="0"/>
            <a:r>
              <a:rPr lang="tr-TR" dirty="0"/>
              <a:t>Fakülte içindeki </a:t>
            </a:r>
            <a:r>
              <a:rPr lang="tr-TR" b="1" dirty="0">
                <a:solidFill>
                  <a:srgbClr val="FF0000"/>
                </a:solidFill>
              </a:rPr>
              <a:t>öğrenci lavabolarının temizliği</a:t>
            </a:r>
            <a:r>
              <a:rPr lang="tr-TR" dirty="0"/>
              <a:t>nin artırılması</a:t>
            </a:r>
          </a:p>
          <a:p>
            <a:pPr lvl="0"/>
            <a:r>
              <a:rPr lang="tr-TR" dirty="0"/>
              <a:t>Fakülte içi </a:t>
            </a:r>
            <a:r>
              <a:rPr lang="tr-TR" b="1" dirty="0">
                <a:solidFill>
                  <a:srgbClr val="FF0000"/>
                </a:solidFill>
              </a:rPr>
              <a:t>güvenlik birimi</a:t>
            </a:r>
            <a:r>
              <a:rPr lang="tr-TR" dirty="0"/>
              <a:t>nin faaliyete geçmesi</a:t>
            </a:r>
          </a:p>
          <a:p>
            <a:pPr lvl="0"/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3049450-A02F-AE43-5424-4B9C8601C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C3E610-9EBB-7E08-64A1-E2477CA95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51" y="286603"/>
            <a:ext cx="10970329" cy="1450757"/>
          </a:xfrm>
        </p:spPr>
        <p:txBody>
          <a:bodyPr anchor="ctr"/>
          <a:lstStyle/>
          <a:p>
            <a:r>
              <a:rPr lang="tr-TR" b="1" dirty="0"/>
              <a:t>Anket Sonuçlarının Değerlendirilmesi 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EA13BCA-8B3B-2D8A-4F58-06FB044E3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6" name="Diyagram 5">
            <a:extLst>
              <a:ext uri="{FF2B5EF4-FFF2-40B4-BE49-F238E27FC236}">
                <a16:creationId xmlns:a16="http://schemas.microsoft.com/office/drawing/2014/main" id="{EB96AFDB-CAE3-92F8-BCA8-BCAD8A30E3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7853685"/>
              </p:ext>
            </p:extLst>
          </p:nvPr>
        </p:nvGraphicFramePr>
        <p:xfrm>
          <a:off x="185351" y="1690689"/>
          <a:ext cx="11919019" cy="461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3168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ADFB6-819F-338E-E1BD-EBAD48A54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A5AF00-1AEF-7817-CEE6-B83F23459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936" y="2011680"/>
            <a:ext cx="11772000" cy="4160520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0997C17-EFE7-515A-EAA2-32BFF7905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9027E286-9049-787B-9866-E4D03C7353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80298"/>
              </p:ext>
            </p:extLst>
          </p:nvPr>
        </p:nvGraphicFramePr>
        <p:xfrm>
          <a:off x="210064" y="2011680"/>
          <a:ext cx="11772000" cy="3882492"/>
        </p:xfrm>
        <a:graphic>
          <a:graphicData uri="http://schemas.openxmlformats.org/drawingml/2006/table">
            <a:tbl>
              <a:tblPr>
                <a:tableStyleId>{EB9631B5-78F2-41C9-869B-9F39066F8104}</a:tableStyleId>
              </a:tblPr>
              <a:tblGrid>
                <a:gridCol w="10188000">
                  <a:extLst>
                    <a:ext uri="{9D8B030D-6E8A-4147-A177-3AD203B41FA5}">
                      <a16:colId xmlns:a16="http://schemas.microsoft.com/office/drawing/2014/main" val="1266032632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1062112179"/>
                    </a:ext>
                  </a:extLst>
                </a:gridCol>
              </a:tblGrid>
              <a:tr h="6470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İfadeler</a:t>
                      </a:r>
                      <a:endParaRPr lang="tr-T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Puan</a:t>
                      </a:r>
                      <a:r>
                        <a:rPr lang="tr-TR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(1-5)</a:t>
                      </a:r>
                      <a:endParaRPr lang="tr-TR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8295824"/>
                  </a:ext>
                </a:extLst>
              </a:tr>
              <a:tr h="647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Gerekli olduğu durumlarda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üniversite yönetimine erişebiliyorum.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4,15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58884508"/>
                  </a:ext>
                </a:extLst>
              </a:tr>
              <a:tr h="647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Üniversite Bilgi Sistemi 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işimle ilgili gereksinimlerimi karşılamaktadır.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3,89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79492100"/>
                  </a:ext>
                </a:extLst>
              </a:tr>
              <a:tr h="647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Üniversite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web sayfası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bilgiye ulaşmada yeterlidir.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3,84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37745931"/>
                  </a:ext>
                </a:extLst>
              </a:tr>
              <a:tr h="647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Yöneticilerin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çalışanlara karşı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tutum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ve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davranışları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olumludur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3,80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13845191"/>
                  </a:ext>
                </a:extLst>
              </a:tr>
              <a:tr h="647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Kampüste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temizlik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hizmetleri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yeterlidir.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3,77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47800882"/>
                  </a:ext>
                </a:extLst>
              </a:tr>
            </a:tbl>
          </a:graphicData>
        </a:graphic>
      </p:graphicFrame>
      <p:sp>
        <p:nvSpPr>
          <p:cNvPr id="8" name="Başlık 5">
            <a:extLst>
              <a:ext uri="{FF2B5EF4-FFF2-40B4-BE49-F238E27FC236}">
                <a16:creationId xmlns:a16="http://schemas.microsoft.com/office/drawing/2014/main" id="{1A76DC1C-699B-D850-90C7-B03B128F4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936" y="286603"/>
            <a:ext cx="11772000" cy="1450757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Üniversite Çalışanı (Akademik) Memnuniyet Anketi</a:t>
            </a:r>
            <a:br>
              <a:rPr lang="tr-TR" b="1" dirty="0"/>
            </a:br>
            <a:r>
              <a:rPr lang="tr-TR" b="1" dirty="0"/>
              <a:t>(en yüksek beş madde)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4589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3D412B-450E-87AD-02B5-EF13C1711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936" y="2011680"/>
            <a:ext cx="11772000" cy="4160520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30C0081-3581-7384-FD67-65732D0D9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6B2F9864-912F-5786-4315-DB05935B11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693888"/>
              </p:ext>
            </p:extLst>
          </p:nvPr>
        </p:nvGraphicFramePr>
        <p:xfrm>
          <a:off x="210064" y="2011680"/>
          <a:ext cx="11772000" cy="3882492"/>
        </p:xfrm>
        <a:graphic>
          <a:graphicData uri="http://schemas.openxmlformats.org/drawingml/2006/table">
            <a:tbl>
              <a:tblPr>
                <a:tableStyleId>{EB9631B5-78F2-41C9-869B-9F39066F8104}</a:tableStyleId>
              </a:tblPr>
              <a:tblGrid>
                <a:gridCol w="10188000">
                  <a:extLst>
                    <a:ext uri="{9D8B030D-6E8A-4147-A177-3AD203B41FA5}">
                      <a16:colId xmlns:a16="http://schemas.microsoft.com/office/drawing/2014/main" val="1266032632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1062112179"/>
                    </a:ext>
                  </a:extLst>
                </a:gridCol>
              </a:tblGrid>
              <a:tr h="6470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İfadeler</a:t>
                      </a:r>
                      <a:endParaRPr lang="tr-TR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Puan</a:t>
                      </a:r>
                      <a:r>
                        <a:rPr lang="tr-TR" sz="2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(1-5)</a:t>
                      </a:r>
                      <a:endParaRPr lang="tr-TR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8295824"/>
                  </a:ext>
                </a:extLst>
              </a:tr>
              <a:tr h="647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Üniversitenin sağladığı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sosyal imkanlar yeterlidir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1,96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58884508"/>
                  </a:ext>
                </a:extLst>
              </a:tr>
              <a:tr h="647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Yemek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ücretleri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makul seviyededir.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1,65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79492100"/>
                  </a:ext>
                </a:extLst>
              </a:tr>
              <a:tr h="647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Yemekhanede sunulan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yemekler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lezzetlidir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1,46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37745931"/>
                  </a:ext>
                </a:extLst>
              </a:tr>
              <a:tr h="647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Yemekhanede sunulan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yemeklerin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çeşitliliği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yeterlidir.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1,42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13845191"/>
                  </a:ext>
                </a:extLst>
              </a:tr>
              <a:tr h="6470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Üniversitenin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servis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imkanları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yeterlidir.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1,39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47800882"/>
                  </a:ext>
                </a:extLst>
              </a:tr>
            </a:tbl>
          </a:graphicData>
        </a:graphic>
      </p:graphicFrame>
      <p:sp>
        <p:nvSpPr>
          <p:cNvPr id="6" name="Başlık 5">
            <a:extLst>
              <a:ext uri="{FF2B5EF4-FFF2-40B4-BE49-F238E27FC236}">
                <a16:creationId xmlns:a16="http://schemas.microsoft.com/office/drawing/2014/main" id="{DB57EAFB-AFC9-FEC8-E6F7-4BE873CDF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936" y="286603"/>
            <a:ext cx="11772000" cy="1450757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Üniversite Çalışanı (Akademik) Memnuniyet Anketi</a:t>
            </a:r>
            <a:br>
              <a:rPr lang="tr-TR" b="1" dirty="0"/>
            </a:br>
            <a:r>
              <a:rPr lang="tr-TR" b="1" dirty="0"/>
              <a:t>(en düşük beş madde)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0466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9FF324-2042-6734-5924-2C2A03684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A6FDFF-EB35-E9BF-9458-11561BF4A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936" y="1760220"/>
            <a:ext cx="11772000" cy="4160520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3FE5A98-C244-0A54-B665-0B9A6AA41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A776EBAD-0C70-28E3-3224-ECE1D18AA8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439301"/>
              </p:ext>
            </p:extLst>
          </p:nvPr>
        </p:nvGraphicFramePr>
        <p:xfrm>
          <a:off x="209936" y="1760220"/>
          <a:ext cx="11772000" cy="4592200"/>
        </p:xfrm>
        <a:graphic>
          <a:graphicData uri="http://schemas.openxmlformats.org/drawingml/2006/table">
            <a:tbl>
              <a:tblPr>
                <a:tableStyleId>{EB9631B5-78F2-41C9-869B-9F39066F8104}</a:tableStyleId>
              </a:tblPr>
              <a:tblGrid>
                <a:gridCol w="10188000">
                  <a:extLst>
                    <a:ext uri="{9D8B030D-6E8A-4147-A177-3AD203B41FA5}">
                      <a16:colId xmlns:a16="http://schemas.microsoft.com/office/drawing/2014/main" val="1266032632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1062112179"/>
                    </a:ext>
                  </a:extLst>
                </a:gridCol>
              </a:tblGrid>
              <a:tr h="5740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cs typeface="Times New Roman" panose="02020603050405020304" pitchFamily="18" charset="0"/>
                        </a:rPr>
                        <a:t>İfadeler</a:t>
                      </a:r>
                      <a:endParaRPr lang="tr-TR" sz="28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cs typeface="Times New Roman" panose="02020603050405020304" pitchFamily="18" charset="0"/>
                        </a:rPr>
                        <a:t>Puan</a:t>
                      </a:r>
                      <a:r>
                        <a:rPr lang="tr-TR" sz="2800" b="1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cs typeface="Times New Roman" panose="02020603050405020304" pitchFamily="18" charset="0"/>
                        </a:rPr>
                        <a:t>(1-5)</a:t>
                      </a:r>
                      <a:endParaRPr lang="tr-TR" sz="28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8295824"/>
                  </a:ext>
                </a:extLst>
              </a:tr>
              <a:tr h="574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Üniversite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web</a:t>
                      </a:r>
                      <a:r>
                        <a:rPr lang="tr-T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sayfası</a:t>
                      </a:r>
                      <a:r>
                        <a:rPr lang="tr-T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 bilgiye ulaşmada yeterlidir.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3,02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79492100"/>
                  </a:ext>
                </a:extLst>
              </a:tr>
              <a:tr h="574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Nuh Naci Yazgan Üniversitesi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mensubu olmaktan memnunum</a:t>
                      </a:r>
                      <a:r>
                        <a:rPr lang="tr-T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3,06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37745931"/>
                  </a:ext>
                </a:extLst>
              </a:tr>
              <a:tr h="574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Yöneticilerin</a:t>
                      </a:r>
                      <a:r>
                        <a:rPr lang="tr-T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 çalışanlara karşı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tutum</a:t>
                      </a:r>
                      <a:r>
                        <a:rPr lang="tr-T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 ve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davranışları</a:t>
                      </a:r>
                      <a:r>
                        <a:rPr lang="tr-T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olumludur</a:t>
                      </a:r>
                      <a:r>
                        <a:rPr lang="tr-T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3,10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13845191"/>
                  </a:ext>
                </a:extLst>
              </a:tr>
              <a:tr h="574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Kampüste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engelli</a:t>
                      </a:r>
                      <a:r>
                        <a:rPr lang="tr-T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 çalışanlar için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gerekli</a:t>
                      </a:r>
                      <a:r>
                        <a:rPr lang="tr-T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tedbirler</a:t>
                      </a:r>
                      <a:r>
                        <a:rPr lang="tr-T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 alınmıştır.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3,31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47800882"/>
                  </a:ext>
                </a:extLst>
              </a:tr>
              <a:tr h="574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Gerekli olduğu durumlarda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üniversite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yönetimine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erişebiliyorum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3,43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77898175"/>
                  </a:ext>
                </a:extLst>
              </a:tr>
              <a:tr h="574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Kütüphanede serbest çalışma alanları yeterlidir.**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3,43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22652094"/>
                  </a:ext>
                </a:extLst>
              </a:tr>
              <a:tr h="574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Kütüphane çalışma saatleri yeterlidir.**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3,51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36218102"/>
                  </a:ext>
                </a:extLst>
              </a:tr>
            </a:tbl>
          </a:graphicData>
        </a:graphic>
      </p:graphicFrame>
      <p:sp>
        <p:nvSpPr>
          <p:cNvPr id="8" name="Başlık 5">
            <a:extLst>
              <a:ext uri="{FF2B5EF4-FFF2-40B4-BE49-F238E27FC236}">
                <a16:creationId xmlns:a16="http://schemas.microsoft.com/office/drawing/2014/main" id="{3990940E-9998-D071-A801-759F4CD4D623}"/>
              </a:ext>
            </a:extLst>
          </p:cNvPr>
          <p:cNvSpPr txBox="1">
            <a:spLocks/>
          </p:cNvSpPr>
          <p:nvPr/>
        </p:nvSpPr>
        <p:spPr>
          <a:xfrm>
            <a:off x="102870" y="33090"/>
            <a:ext cx="117720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400" b="1" dirty="0"/>
              <a:t>Üniversite Çalışanı (İdari) Memnuniyet Anketi </a:t>
            </a:r>
          </a:p>
          <a:p>
            <a:r>
              <a:rPr lang="tr-TR" sz="4400" b="1" dirty="0"/>
              <a:t>(en yüksek beş madde)</a:t>
            </a:r>
          </a:p>
        </p:txBody>
      </p:sp>
    </p:spTree>
    <p:extLst>
      <p:ext uri="{BB962C8B-B14F-4D97-AF65-F5344CB8AC3E}">
        <p14:creationId xmlns:p14="http://schemas.microsoft.com/office/powerpoint/2010/main" val="30407578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1E68A-5110-CB65-DF3A-A4BD53071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EE993A9-259F-4E8D-3DD2-E7B951C40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936" y="2011680"/>
            <a:ext cx="11772000" cy="4160520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47908F7-0AC0-D5AF-E395-C7F99B7E0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AC1B6AE7-E737-E6F3-8141-213F0EBF58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780311"/>
              </p:ext>
            </p:extLst>
          </p:nvPr>
        </p:nvGraphicFramePr>
        <p:xfrm>
          <a:off x="209936" y="1829121"/>
          <a:ext cx="11772000" cy="4630664"/>
        </p:xfrm>
        <a:graphic>
          <a:graphicData uri="http://schemas.openxmlformats.org/drawingml/2006/table">
            <a:tbl>
              <a:tblPr>
                <a:tableStyleId>{EB9631B5-78F2-41C9-869B-9F39066F8104}</a:tableStyleId>
              </a:tblPr>
              <a:tblGrid>
                <a:gridCol w="10188000">
                  <a:extLst>
                    <a:ext uri="{9D8B030D-6E8A-4147-A177-3AD203B41FA5}">
                      <a16:colId xmlns:a16="http://schemas.microsoft.com/office/drawing/2014/main" val="1266032632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1062112179"/>
                    </a:ext>
                  </a:extLst>
                </a:gridCol>
              </a:tblGrid>
              <a:tr h="5788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u="none" strike="noStrike" dirty="0">
                          <a:effectLst/>
                          <a:latin typeface="Aptos Narrow" panose="020B0004020202020204" pitchFamily="34" charset="0"/>
                          <a:cs typeface="Times New Roman" panose="02020603050405020304" pitchFamily="18" charset="0"/>
                        </a:rPr>
                        <a:t>İfadeler</a:t>
                      </a:r>
                      <a:endParaRPr lang="tr-TR" sz="2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effectLst/>
                          <a:latin typeface="Aptos Narrow" panose="020B0004020202020204" pitchFamily="34" charset="0"/>
                          <a:cs typeface="Times New Roman" panose="02020603050405020304" pitchFamily="18" charset="0"/>
                        </a:rPr>
                        <a:t>Puan</a:t>
                      </a:r>
                      <a:r>
                        <a:rPr lang="tr-TR" sz="2800" b="1" u="none" strike="noStrike" dirty="0">
                          <a:effectLst/>
                          <a:latin typeface="Aptos Narrow" panose="020B0004020202020204" pitchFamily="34" charset="0"/>
                          <a:cs typeface="Times New Roman" panose="02020603050405020304" pitchFamily="18" charset="0"/>
                        </a:rPr>
                        <a:t>(1-5)</a:t>
                      </a:r>
                      <a:endParaRPr lang="tr-TR" sz="2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8295824"/>
                  </a:ext>
                </a:extLst>
              </a:tr>
              <a:tr h="5788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Yaptığım iş karşılığı aldığım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ücret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makul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düzeydedir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0,48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58884508"/>
                  </a:ext>
                </a:extLst>
              </a:tr>
              <a:tr h="5788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Yemekhanede sunulan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yemekler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lezzetlidir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1,13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79492100"/>
                  </a:ext>
                </a:extLst>
              </a:tr>
              <a:tr h="5788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Üniversitenin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servis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imkanları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yeterlidir.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1,17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37745931"/>
                  </a:ext>
                </a:extLst>
              </a:tr>
              <a:tr h="5788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Üniversite başarımı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ödüllendirmektedir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1,61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13845191"/>
                  </a:ext>
                </a:extLst>
              </a:tr>
              <a:tr h="5788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Yemekhanenin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hijyen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ve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temizliği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yeterlidir.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1,73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47800882"/>
                  </a:ext>
                </a:extLst>
              </a:tr>
              <a:tr h="5788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Kararlarda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çalışanların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yararı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gözetilmektedir.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1,77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1855683"/>
                  </a:ext>
                </a:extLst>
              </a:tr>
              <a:tr h="5788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Kültürel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ve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sanat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etkinlikleri</a:t>
                      </a: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yeterlidir.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1,77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50888953"/>
                  </a:ext>
                </a:extLst>
              </a:tr>
            </a:tbl>
          </a:graphicData>
        </a:graphic>
      </p:graphicFrame>
      <p:sp>
        <p:nvSpPr>
          <p:cNvPr id="8" name="Başlık 5">
            <a:extLst>
              <a:ext uri="{FF2B5EF4-FFF2-40B4-BE49-F238E27FC236}">
                <a16:creationId xmlns:a16="http://schemas.microsoft.com/office/drawing/2014/main" id="{46310DEF-CB3E-8934-F22C-F806AD7800AF}"/>
              </a:ext>
            </a:extLst>
          </p:cNvPr>
          <p:cNvSpPr txBox="1">
            <a:spLocks/>
          </p:cNvSpPr>
          <p:nvPr/>
        </p:nvSpPr>
        <p:spPr>
          <a:xfrm>
            <a:off x="102870" y="67380"/>
            <a:ext cx="117720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400" b="1" dirty="0"/>
              <a:t>Üniversite Çalışanı (İdari) Memnuniyet Anketi </a:t>
            </a:r>
          </a:p>
          <a:p>
            <a:r>
              <a:rPr lang="tr-TR" sz="4400" b="1" dirty="0"/>
              <a:t>(en düşük beş madde)</a:t>
            </a:r>
          </a:p>
        </p:txBody>
      </p:sp>
    </p:spTree>
    <p:extLst>
      <p:ext uri="{BB962C8B-B14F-4D97-AF65-F5344CB8AC3E}">
        <p14:creationId xmlns:p14="http://schemas.microsoft.com/office/powerpoint/2010/main" val="23835397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EDFEB-B871-1947-3F97-3D0CFCD72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C96361-AA38-39D0-523A-30086DB5E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936" y="286603"/>
            <a:ext cx="11982064" cy="1450757"/>
          </a:xfrm>
        </p:spPr>
        <p:txBody>
          <a:bodyPr/>
          <a:lstStyle/>
          <a:p>
            <a:r>
              <a:rPr lang="tr-TR" b="1" dirty="0"/>
              <a:t>Üniversite Çalışanı Memnuniyet Anketi </a:t>
            </a:r>
            <a:br>
              <a:rPr lang="tr-TR" b="1" dirty="0"/>
            </a:br>
            <a:r>
              <a:rPr lang="tr-TR" b="1" dirty="0"/>
              <a:t>(açık uçlu sorular)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CE9454-70FF-BAE5-DBB0-15CDFB260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936" y="1737361"/>
            <a:ext cx="11772000" cy="4722424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tr-TR" b="1" i="0" u="none" strike="noStrike" baseline="0" dirty="0">
                <a:solidFill>
                  <a:srgbClr val="FF0000"/>
                </a:solidFill>
                <a:latin typeface="Roboto" panose="02000000000000000000" pitchFamily="2" charset="0"/>
              </a:rPr>
              <a:t>***Servisimizin</a:t>
            </a:r>
            <a:r>
              <a:rPr lang="tr-TR" b="0" i="0" u="none" strike="noStrike" baseline="0" dirty="0">
                <a:solidFill>
                  <a:srgbClr val="202429"/>
                </a:solidFill>
                <a:latin typeface="Roboto" panose="02000000000000000000" pitchFamily="2" charset="0"/>
              </a:rPr>
              <a:t> kaldırılmasından dolayı son derece mağdur olmaktayız.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tr-TR" i="0" u="none" strike="noStrike" baseline="0" dirty="0">
                <a:solidFill>
                  <a:schemeClr val="tx1"/>
                </a:solidFill>
                <a:latin typeface="Roboto" panose="02000000000000000000" pitchFamily="2" charset="0"/>
              </a:rPr>
              <a:t>***</a:t>
            </a:r>
            <a:r>
              <a:rPr lang="tr-TR" sz="1800" i="0" u="none" strike="noStrike" baseline="0" dirty="0">
                <a:solidFill>
                  <a:schemeClr val="tx1"/>
                </a:solidFill>
                <a:latin typeface="Roboto" panose="02000000000000000000" pitchFamily="2" charset="0"/>
              </a:rPr>
              <a:t>Kişiye özel uygulamalardan vazgeçilerek </a:t>
            </a:r>
            <a:r>
              <a:rPr lang="tr-TR" sz="1800" b="1" i="0" u="none" strike="noStrike" baseline="0" dirty="0">
                <a:solidFill>
                  <a:srgbClr val="FF0000"/>
                </a:solidFill>
                <a:latin typeface="Roboto" panose="02000000000000000000" pitchFamily="2" charset="0"/>
              </a:rPr>
              <a:t>akademik faaliyet ve liyakate </a:t>
            </a:r>
            <a:r>
              <a:rPr lang="tr-TR" sz="1800" i="0" u="none" strike="noStrike" baseline="0" dirty="0">
                <a:solidFill>
                  <a:schemeClr val="tx1"/>
                </a:solidFill>
                <a:latin typeface="Roboto" panose="02000000000000000000" pitchFamily="2" charset="0"/>
              </a:rPr>
              <a:t>önem verilmelidir.</a:t>
            </a:r>
          </a:p>
          <a:p>
            <a:pPr marL="635508" lvl="1" indent="-342900" algn="just"/>
            <a:r>
              <a:rPr lang="tr-TR" b="1" i="0" u="none" strike="noStrike" baseline="0" dirty="0">
                <a:solidFill>
                  <a:srgbClr val="FF0000"/>
                </a:solidFill>
                <a:latin typeface="Roboto" panose="02000000000000000000" pitchFamily="2" charset="0"/>
              </a:rPr>
              <a:t>Kimilerinin öne çıkarılması </a:t>
            </a:r>
            <a:r>
              <a:rPr lang="tr-TR" i="0" u="none" strike="noStrike" baseline="0" dirty="0">
                <a:solidFill>
                  <a:schemeClr val="tx1"/>
                </a:solidFill>
                <a:latin typeface="Roboto" panose="02000000000000000000" pitchFamily="2" charset="0"/>
              </a:rPr>
              <a:t>hem insanları ayrıştırmakta, kutuplaştırmakta hem de değersizlik hissi yaratmaktadır. </a:t>
            </a:r>
          </a:p>
          <a:p>
            <a:pPr marL="635508" lvl="1" indent="-342900" algn="just"/>
            <a:r>
              <a:rPr lang="tr-TR" b="1" i="0" u="none" strike="noStrike" baseline="0" dirty="0">
                <a:solidFill>
                  <a:srgbClr val="FF0000"/>
                </a:solidFill>
                <a:latin typeface="Roboto" panose="02000000000000000000" pitchFamily="2" charset="0"/>
              </a:rPr>
              <a:t>Liyakate</a:t>
            </a:r>
            <a:r>
              <a:rPr lang="tr-TR" i="0" u="none" strike="noStrike" baseline="0" dirty="0">
                <a:solidFill>
                  <a:schemeClr val="tx1"/>
                </a:solidFill>
                <a:latin typeface="Roboto" panose="02000000000000000000" pitchFamily="2" charset="0"/>
              </a:rPr>
              <a:t> ve </a:t>
            </a:r>
            <a:r>
              <a:rPr lang="tr-TR" b="1" i="0" u="none" strike="noStrike" baseline="0" dirty="0">
                <a:solidFill>
                  <a:srgbClr val="FF0000"/>
                </a:solidFill>
                <a:latin typeface="Roboto" panose="02000000000000000000" pitchFamily="2" charset="0"/>
              </a:rPr>
              <a:t>samimiyete</a:t>
            </a:r>
            <a:r>
              <a:rPr lang="tr-TR" i="0" u="none" strike="noStrike" baseline="0" dirty="0">
                <a:solidFill>
                  <a:schemeClr val="tx1"/>
                </a:solidFill>
                <a:latin typeface="Roboto" panose="02000000000000000000" pitchFamily="2" charset="0"/>
              </a:rPr>
              <a:t> daha fazla değer verilmesi gerekmektedir.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tr-TR" i="0" u="none" strike="noStrike" baseline="0" dirty="0">
                <a:solidFill>
                  <a:schemeClr val="tx1"/>
                </a:solidFill>
                <a:latin typeface="Roboto" panose="02000000000000000000" pitchFamily="2" charset="0"/>
              </a:rPr>
              <a:t>***Fakültelerdeki</a:t>
            </a:r>
            <a:r>
              <a:rPr lang="tr-TR" i="0" u="none" strike="noStrike" baseline="0" dirty="0">
                <a:solidFill>
                  <a:srgbClr val="FF0000"/>
                </a:solidFill>
                <a:latin typeface="Roboto" panose="02000000000000000000" pitchFamily="2" charset="0"/>
              </a:rPr>
              <a:t> </a:t>
            </a:r>
            <a:r>
              <a:rPr lang="tr-TR" b="1" i="0" u="none" strike="noStrike" baseline="0" dirty="0">
                <a:solidFill>
                  <a:srgbClr val="FF0000"/>
                </a:solidFill>
                <a:latin typeface="Roboto" panose="02000000000000000000" pitchFamily="2" charset="0"/>
              </a:rPr>
              <a:t>teknik altyapının yenilenmesi </a:t>
            </a:r>
            <a:r>
              <a:rPr lang="tr-TR" i="0" u="none" strike="noStrike" baseline="0" dirty="0">
                <a:solidFill>
                  <a:schemeClr val="tx1"/>
                </a:solidFill>
                <a:latin typeface="Roboto" panose="02000000000000000000" pitchFamily="2" charset="0"/>
              </a:rPr>
              <a:t>gerekiyor. Alınması gereken </a:t>
            </a:r>
            <a:r>
              <a:rPr lang="tr-TR" b="1" i="0" u="none" strike="noStrike" baseline="0" dirty="0">
                <a:solidFill>
                  <a:srgbClr val="FF0000"/>
                </a:solidFill>
                <a:latin typeface="Roboto" panose="02000000000000000000" pitchFamily="2" charset="0"/>
              </a:rPr>
              <a:t>yazılımlar</a:t>
            </a:r>
            <a:r>
              <a:rPr lang="tr-TR" i="0" u="none" strike="noStrike" baseline="0" dirty="0">
                <a:solidFill>
                  <a:schemeClr val="tx1"/>
                </a:solidFill>
                <a:latin typeface="Roboto" panose="02000000000000000000" pitchFamily="2" charset="0"/>
              </a:rPr>
              <a:t> ya geç alınmakta ya da alınmamaktadır. </a:t>
            </a:r>
            <a:endParaRPr lang="tr-TR" i="0" u="none" strike="noStrike" baseline="0" dirty="0">
              <a:solidFill>
                <a:srgbClr val="FF0000"/>
              </a:solidFill>
              <a:latin typeface="Roboto" panose="02000000000000000000" pitchFamily="2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tr-TR" b="1" i="0" u="none" strike="noStrike" baseline="0" dirty="0">
                <a:solidFill>
                  <a:srgbClr val="FF0000"/>
                </a:solidFill>
                <a:latin typeface="Roboto" panose="02000000000000000000" pitchFamily="2" charset="0"/>
              </a:rPr>
              <a:t>D</a:t>
            </a:r>
            <a:r>
              <a:rPr lang="tr-TR" b="1" dirty="0">
                <a:solidFill>
                  <a:srgbClr val="FF0000"/>
                </a:solidFill>
                <a:latin typeface="Roboto" panose="02000000000000000000" pitchFamily="2" charset="0"/>
              </a:rPr>
              <a:t>evamlı yoğun ve tempolu olarak </a:t>
            </a:r>
            <a:r>
              <a:rPr lang="tr-TR" dirty="0">
                <a:solidFill>
                  <a:schemeClr val="tx1"/>
                </a:solidFill>
                <a:latin typeface="Roboto" panose="02000000000000000000" pitchFamily="2" charset="0"/>
              </a:rPr>
              <a:t>en az 2-3 kişilik çalışmak ve aldığım ücretin düşük olmasından memnun değilim.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tr-TR" i="0" u="none" strike="noStrike" baseline="0" dirty="0">
                <a:solidFill>
                  <a:schemeClr val="tx1"/>
                </a:solidFill>
                <a:latin typeface="Roboto" panose="02000000000000000000" pitchFamily="2" charset="0"/>
              </a:rPr>
              <a:t>Çöp tenekeleri, kampüste oturma alanları, tabelalar, duyuru asma alanları vb. bölümler, günümüze uygun görselliklerle yenilenerek, üniversitenin </a:t>
            </a:r>
            <a:r>
              <a:rPr lang="tr-TR" b="1" i="0" u="none" strike="noStrike" baseline="0" dirty="0">
                <a:solidFill>
                  <a:srgbClr val="FF0000"/>
                </a:solidFill>
                <a:latin typeface="Roboto" panose="02000000000000000000" pitchFamily="2" charset="0"/>
              </a:rPr>
              <a:t>görsel</a:t>
            </a:r>
            <a:r>
              <a:rPr lang="tr-TR" i="0" u="none" strike="noStrike" baseline="0" dirty="0">
                <a:solidFill>
                  <a:schemeClr val="tx1"/>
                </a:solidFill>
                <a:latin typeface="Roboto" panose="02000000000000000000" pitchFamily="2" charset="0"/>
              </a:rPr>
              <a:t> </a:t>
            </a:r>
            <a:r>
              <a:rPr lang="tr-TR" b="1" i="0" u="none" strike="noStrike" baseline="0" dirty="0">
                <a:solidFill>
                  <a:srgbClr val="FF0000"/>
                </a:solidFill>
                <a:latin typeface="Roboto" panose="02000000000000000000" pitchFamily="2" charset="0"/>
              </a:rPr>
              <a:t>cazibesi</a:t>
            </a:r>
            <a:r>
              <a:rPr lang="tr-TR" i="0" u="none" strike="noStrike" baseline="0" dirty="0">
                <a:solidFill>
                  <a:schemeClr val="tx1"/>
                </a:solidFill>
                <a:latin typeface="Roboto" panose="02000000000000000000" pitchFamily="2" charset="0"/>
              </a:rPr>
              <a:t> artırılabilir.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tr-TR" b="1" i="0" u="none" strike="noStrike" baseline="0" dirty="0">
                <a:solidFill>
                  <a:srgbClr val="FF0000"/>
                </a:solidFill>
                <a:latin typeface="Roboto" panose="02000000000000000000" pitchFamily="2" charset="0"/>
              </a:rPr>
              <a:t>Kablosuz internet hızının artırılması </a:t>
            </a:r>
            <a:r>
              <a:rPr lang="tr-TR" i="0" u="none" strike="noStrike" baseline="0" dirty="0">
                <a:solidFill>
                  <a:schemeClr val="tx1"/>
                </a:solidFill>
                <a:latin typeface="Roboto" panose="02000000000000000000" pitchFamily="2" charset="0"/>
              </a:rPr>
              <a:t>gerekmektedir.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tr-TR" i="0" u="none" strike="noStrike" baseline="0" dirty="0">
                <a:solidFill>
                  <a:schemeClr val="tx1"/>
                </a:solidFill>
                <a:latin typeface="Roboto" panose="02000000000000000000" pitchFamily="2" charset="0"/>
              </a:rPr>
              <a:t>Dönem sonu raporları da dikkate alınarak, Rektör katılımında </a:t>
            </a:r>
            <a:r>
              <a:rPr lang="tr-TR" b="1" i="0" u="none" strike="noStrike" baseline="0" dirty="0">
                <a:solidFill>
                  <a:srgbClr val="FF0000"/>
                </a:solidFill>
                <a:latin typeface="Roboto" panose="02000000000000000000" pitchFamily="2" charset="0"/>
              </a:rPr>
              <a:t>toplantılar</a:t>
            </a:r>
            <a:r>
              <a:rPr lang="tr-TR" i="0" u="none" strike="noStrike" baseline="0" dirty="0">
                <a:solidFill>
                  <a:schemeClr val="tx1"/>
                </a:solidFill>
                <a:latin typeface="Roboto" panose="02000000000000000000" pitchFamily="2" charset="0"/>
              </a:rPr>
              <a:t> yapılması gerekir.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tr-TR" sz="2400" b="1" u="sng" dirty="0">
                <a:solidFill>
                  <a:schemeClr val="tx1"/>
                </a:solidFill>
                <a:latin typeface="Roboto" panose="02000000000000000000" pitchFamily="2" charset="0"/>
              </a:rPr>
              <a:t>Gerek meslek gerekse özlük hakları konusunda en ufak bir memnuniyetsizliğim yoktur.</a:t>
            </a:r>
            <a:r>
              <a:rPr lang="tr-TR" sz="3000" b="1" u="sng" dirty="0">
                <a:solidFill>
                  <a:srgbClr val="FF0000"/>
                </a:solidFill>
                <a:latin typeface="Roboto" panose="02000000000000000000" pitchFamily="2" charset="0"/>
              </a:rPr>
              <a:t>x2</a:t>
            </a:r>
            <a:endParaRPr lang="tr-TR" sz="2400" b="1" i="0" u="sng" strike="noStrike" baseline="0" dirty="0">
              <a:solidFill>
                <a:srgbClr val="FF0000"/>
              </a:solidFill>
              <a:latin typeface="Roboto" panose="02000000000000000000" pitchFamily="2" charset="0"/>
            </a:endParaRPr>
          </a:p>
          <a:p>
            <a:pPr marL="342900" indent="-342900" algn="just">
              <a:buFont typeface="+mj-lt"/>
              <a:buAutoNum type="arabicPeriod"/>
            </a:pPr>
            <a:endParaRPr lang="tr-TR" b="0" i="0" u="none" strike="noStrike" baseline="0" dirty="0">
              <a:solidFill>
                <a:srgbClr val="202429"/>
              </a:solidFill>
              <a:latin typeface="Roboto" panose="02000000000000000000" pitchFamily="2" charset="0"/>
            </a:endParaRPr>
          </a:p>
          <a:p>
            <a:pPr algn="just"/>
            <a:endParaRPr lang="tr-TR" sz="3200" b="1" dirty="0"/>
          </a:p>
          <a:p>
            <a:pPr marL="0" indent="0" algn="just">
              <a:buNone/>
            </a:pPr>
            <a:endParaRPr lang="tr-TR" sz="2400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D68AE43-6386-4549-F3FF-0A0DCE597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8303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3A288D-1965-CE09-A23F-D74FD6926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971ECC5-51D9-4E70-89C1-3DCF3A372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580F792-9E3E-A069-3369-4C6512C00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22" y="4772066"/>
            <a:ext cx="10909073" cy="16546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Dış</a:t>
            </a:r>
            <a:r>
              <a:rPr lang="en-US" sz="6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6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Paydaş</a:t>
            </a:r>
            <a:r>
              <a:rPr lang="en-US" sz="6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</a:t>
            </a:r>
            <a:r>
              <a:rPr lang="en-US" sz="6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İşveren</a:t>
            </a:r>
            <a:r>
              <a:rPr lang="en-US" sz="6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 </a:t>
            </a:r>
            <a:r>
              <a:rPr lang="en-US" sz="6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Anketi</a:t>
            </a:r>
            <a:endParaRPr lang="en-US" sz="6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1DB2EC6E-32C4-7D71-0E58-570FD121C9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711" y="93183"/>
            <a:ext cx="10854578" cy="5325995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32529AB-8F99-47FB-91B5-93565E543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35159" y="5433708"/>
            <a:ext cx="105156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7E11F890-74C3-40C9-9A8B-A80E38704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7874070-078A-470B-9C8C-BD1BCB55A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F910805-203B-31E7-06EF-BEEA33A81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51845F5A-061D-4825-9AE9-D7794091C6CF}" type="slidenum">
              <a:rPr lang="en-US" smtClean="0"/>
              <a:pPr>
                <a:spcAft>
                  <a:spcPts val="600"/>
                </a:spcAft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63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42EA3A-39A9-C0C9-B3F3-347FFD29D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Yaklaşan Kalite Faaliyetleri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A9690A8-11B6-EBF7-505D-9C4077D90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948FFD99-9472-2866-D27F-98232F09F1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661"/>
              </p:ext>
            </p:extLst>
          </p:nvPr>
        </p:nvGraphicFramePr>
        <p:xfrm>
          <a:off x="1186179" y="1999826"/>
          <a:ext cx="10058400" cy="3923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576437008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355587386"/>
                    </a:ext>
                  </a:extLst>
                </a:gridCol>
              </a:tblGrid>
              <a:tr h="479295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FAALİYET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TARİH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541283"/>
                  </a:ext>
                </a:extLst>
              </a:tr>
              <a:tr h="8272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/>
                        <a:t>DIŞ PAYDAŞ DEĞERLENDİRME TOPLANTISI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22 Ekim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666491"/>
                  </a:ext>
                </a:extLst>
              </a:tr>
              <a:tr h="1197022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/>
                        <a:t>ÖZDEĞERLENDİRME RAPORLARI, </a:t>
                      </a:r>
                      <a:br>
                        <a:rPr lang="tr-TR" sz="2000" b="1" dirty="0"/>
                      </a:br>
                      <a:r>
                        <a:rPr lang="tr-TR" sz="2000" b="1" dirty="0"/>
                        <a:t>UYGULAMA VE ARAŞTIRMA MERKEZİ/ KOORDİNATÖRLÜK /İDARİ BİRİM FAALİYET RAPORLARI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03 Kasım 2025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0806184"/>
                  </a:ext>
                </a:extLst>
              </a:tr>
              <a:tr h="479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/>
                        <a:t>AKRAN DEĞERLENDİRME RAPORLARI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01 Aralık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230583"/>
                  </a:ext>
                </a:extLst>
              </a:tr>
              <a:tr h="8272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/>
                        <a:t>KURUMSAL İÇ DEĞERLENDİRME RAPORU HAZIRLIKLARI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2026 Ocak ayı sonu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3159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1193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CD5F8B-FBA3-42CE-850E-F1A19A0CF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AF6578-59FA-2487-04EB-A83571EA9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924" y="286603"/>
            <a:ext cx="11019756" cy="1450757"/>
          </a:xfrm>
        </p:spPr>
        <p:txBody>
          <a:bodyPr anchor="ctr"/>
          <a:lstStyle/>
          <a:p>
            <a:r>
              <a:rPr lang="tr-TR" b="1" dirty="0"/>
              <a:t>Dış Paydaş (İşveren) Anketi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0CFF21-0F73-61D5-0728-2FBAF9270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778" y="2011680"/>
            <a:ext cx="11119022" cy="4160520"/>
          </a:xfrm>
        </p:spPr>
        <p:txBody>
          <a:bodyPr/>
          <a:lstStyle/>
          <a:p>
            <a:endParaRPr lang="tr-TR" sz="2800" b="1" dirty="0"/>
          </a:p>
          <a:p>
            <a:pPr marL="0" indent="0" algn="ctr">
              <a:buNone/>
            </a:pPr>
            <a:r>
              <a:rPr lang="tr-T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Mezunlarımızın çalıştığı işletmelerdeki kurum yetkililerinin </a:t>
            </a:r>
            <a:r>
              <a:rPr lang="tr-TR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genel olarak</a:t>
            </a:r>
            <a:r>
              <a:rPr lang="tr-T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belirtilen özelliklerle </a:t>
            </a:r>
            <a:r>
              <a:rPr lang="tr-TR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(kendi kendine öğrenme becerilerinden, problem çözme yeteneklerinden, mesleki bilgi düzeyinden, bilişim ve iletişim teknolojilerini kullanabilme </a:t>
            </a:r>
            <a:r>
              <a:rPr lang="tr-TR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becerisinden,vb</a:t>
            </a:r>
            <a:r>
              <a:rPr lang="tr-TR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.)</a:t>
            </a:r>
            <a:r>
              <a:rPr lang="tr-T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ilgili </a:t>
            </a:r>
            <a:r>
              <a:rPr lang="tr-TR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çok memnun oldukları </a:t>
            </a:r>
            <a:r>
              <a:rPr lang="tr-T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yalnızca</a:t>
            </a:r>
            <a:r>
              <a:rPr lang="tr-TR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yabancı dil seviyesinin </a:t>
            </a:r>
            <a:r>
              <a:rPr lang="tr-T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yeterlilik düzeyi ile ilgili memnuniyet derecelerinin düştüğü görülmüştür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D523806-8DE3-66C6-C10E-20746C20E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3358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9272AF-BE81-6D71-1DD2-E703C59116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FA4CD5CB-D209-4D70-8CA4-629731C59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EAE0B29A-D785-98A0-C3AA-2511C301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110" y="639097"/>
            <a:ext cx="3401961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b="1">
                <a:solidFill>
                  <a:schemeClr val="tx1">
                    <a:lumMod val="85000"/>
                    <a:lumOff val="15000"/>
                  </a:schemeClr>
                </a:solidFill>
              </a:rPr>
              <a:t>Öğrenci Beklenti Anketi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C6A2BAE-B461-4B55-8E1F-0722ABDD1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B4C27B90-DF2B-4D00-BA07-18ED774CD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93ACC25-C262-417A-8AA9-0641C772B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CA83E97-FB96-872F-2EDE-41D629729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51845F5A-061D-4825-9AE9-D7794091C6CF}" type="slidenum">
              <a:rPr lang="en-US" smtClean="0"/>
              <a:pPr>
                <a:spcAft>
                  <a:spcPts val="600"/>
                </a:spcAft>
              </a:pPr>
              <a:t>21</a:t>
            </a:fld>
            <a:endParaRPr lang="en-US"/>
          </a:p>
        </p:txBody>
      </p:sp>
      <p:graphicFrame>
        <p:nvGraphicFramePr>
          <p:cNvPr id="11" name="Tablo 10">
            <a:extLst>
              <a:ext uri="{FF2B5EF4-FFF2-40B4-BE49-F238E27FC236}">
                <a16:creationId xmlns:a16="http://schemas.microsoft.com/office/drawing/2014/main" id="{5E7B8439-52D9-76FA-600E-9E01735C74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416965"/>
              </p:ext>
            </p:extLst>
          </p:nvPr>
        </p:nvGraphicFramePr>
        <p:xfrm>
          <a:off x="669008" y="640081"/>
          <a:ext cx="6842199" cy="5054165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5926448">
                  <a:extLst>
                    <a:ext uri="{9D8B030D-6E8A-4147-A177-3AD203B41FA5}">
                      <a16:colId xmlns:a16="http://schemas.microsoft.com/office/drawing/2014/main" val="2667687641"/>
                    </a:ext>
                  </a:extLst>
                </a:gridCol>
                <a:gridCol w="915751">
                  <a:extLst>
                    <a:ext uri="{9D8B030D-6E8A-4147-A177-3AD203B41FA5}">
                      <a16:colId xmlns:a16="http://schemas.microsoft.com/office/drawing/2014/main" val="3427365436"/>
                    </a:ext>
                  </a:extLst>
                </a:gridCol>
              </a:tblGrid>
              <a:tr h="390753"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700" b="0" u="none" strike="noStrike" cap="none" spc="60">
                          <a:solidFill>
                            <a:schemeClr val="bg1"/>
                          </a:solidFill>
                          <a:effectLst/>
                        </a:rPr>
                        <a:t>Öğrenim gördüğünüz akademik birimden beklentiniz nedir? </a:t>
                      </a:r>
                      <a:endParaRPr lang="tr-TR" sz="1700" b="0" i="0" u="none" strike="noStrike" cap="none" spc="6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99039"/>
                  </a:ext>
                </a:extLst>
              </a:tr>
              <a:tr h="358724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tr-TR" sz="1600" b="1" u="none" strike="noStrike" cap="none" spc="0" dirty="0">
                          <a:solidFill>
                            <a:srgbClr val="FF0000"/>
                          </a:solidFill>
                          <a:effectLst/>
                        </a:rPr>
                        <a:t>Akademik gelişimimi desteklemesi</a:t>
                      </a:r>
                      <a:endParaRPr lang="tr-TR" sz="1600" b="1" i="0" u="none" strike="noStrike" cap="none" spc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1600" b="1" u="none" strike="noStrike" cap="none" spc="0">
                          <a:solidFill>
                            <a:srgbClr val="FF0000"/>
                          </a:solidFill>
                          <a:effectLst/>
                        </a:rPr>
                        <a:t>0,64</a:t>
                      </a:r>
                      <a:endParaRPr lang="tr-TR" sz="1600" b="1" i="0" u="none" strike="noStrike" cap="none" spc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958271"/>
                  </a:ext>
                </a:extLst>
              </a:tr>
              <a:tr h="358724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tr-TR" sz="1600" b="1" u="none" strike="noStrike" cap="none" spc="0" dirty="0">
                          <a:solidFill>
                            <a:srgbClr val="FF0000"/>
                          </a:solidFill>
                          <a:effectLst/>
                        </a:rPr>
                        <a:t>İyi bir iş, gelecek, kariyer olanakları sunması</a:t>
                      </a:r>
                      <a:endParaRPr lang="tr-TR" sz="1600" b="1" i="0" u="none" strike="noStrike" cap="none" spc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1600" b="1" u="none" strike="noStrike" cap="none" spc="0" dirty="0">
                          <a:solidFill>
                            <a:srgbClr val="FF0000"/>
                          </a:solidFill>
                          <a:effectLst/>
                        </a:rPr>
                        <a:t>0,64</a:t>
                      </a:r>
                      <a:endParaRPr lang="tr-TR" sz="1600" b="1" i="0" u="none" strike="noStrike" cap="none" spc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415565"/>
                  </a:ext>
                </a:extLst>
              </a:tr>
              <a:tr h="358724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Staj, işbaşında eğitim gibi uygulama olanaklarının arttırılması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0,53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1788732"/>
                  </a:ext>
                </a:extLst>
              </a:tr>
              <a:tr h="358724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Kariyerimi desteklemesi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0,51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641576"/>
                  </a:ext>
                </a:extLst>
              </a:tr>
              <a:tr h="358724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Öğrencisi olduğum için kendimi değerli hissettirmesi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0,48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5796615"/>
                  </a:ext>
                </a:extLst>
              </a:tr>
              <a:tr h="358724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Öğrenci faaliyetlerini (kulüp vb. çalışmalar) desteklemesi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0,40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9717854"/>
                  </a:ext>
                </a:extLst>
              </a:tr>
              <a:tr h="358724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Görüşlerime değer vermesi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0,36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9818113"/>
                  </a:ext>
                </a:extLst>
              </a:tr>
              <a:tr h="358724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Burs imkanları sağlaması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0,35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878330"/>
                  </a:ext>
                </a:extLst>
              </a:tr>
              <a:tr h="358724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Yabancı dil öğrenme imkanlarının geliştirilmesi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0,34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4794707"/>
                  </a:ext>
                </a:extLst>
              </a:tr>
              <a:tr h="358724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Sosyal, kültürel ve sportif aktivitelerin arttırılması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0,30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674718"/>
                  </a:ext>
                </a:extLst>
              </a:tr>
              <a:tr h="358724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Teknolojik imkanlar sunması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0,29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2634795"/>
                  </a:ext>
                </a:extLst>
              </a:tr>
              <a:tr h="358724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Rehberlik ve danışmanlık hizmeti sunması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0,25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229457"/>
                  </a:ext>
                </a:extLst>
              </a:tr>
              <a:tr h="358724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tr-TR" sz="15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Sosyal sorumluluk bilinci kazandırması</a:t>
                      </a:r>
                      <a:endParaRPr lang="tr-TR" sz="15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tr-TR" sz="15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0,25</a:t>
                      </a:r>
                      <a:endParaRPr lang="tr-TR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96087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324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7406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11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64" name="Rectangle 13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cxnSp>
        <p:nvCxnSpPr>
          <p:cNvPr id="65" name="Straight Connector 15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66" name="Rectangle 17">
            <a:extLst>
              <a:ext uri="{FF2B5EF4-FFF2-40B4-BE49-F238E27FC236}">
                <a16:creationId xmlns:a16="http://schemas.microsoft.com/office/drawing/2014/main" id="{C4AAA502-5435-489E-9538-3A40E6C71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EB8B572-535F-D7A1-F78F-425416C7F4A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39882" y="5398540"/>
            <a:ext cx="10909073" cy="105765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Görev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Tanım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Formları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67" name="Straight Connector 19">
            <a:extLst>
              <a:ext uri="{FF2B5EF4-FFF2-40B4-BE49-F238E27FC236}">
                <a16:creationId xmlns:a16="http://schemas.microsoft.com/office/drawing/2014/main" id="{C9AC0290-4702-4519-B0F4-C2A468809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086" y="5618770"/>
            <a:ext cx="105156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21">
            <a:extLst>
              <a:ext uri="{FF2B5EF4-FFF2-40B4-BE49-F238E27FC236}">
                <a16:creationId xmlns:a16="http://schemas.microsoft.com/office/drawing/2014/main" id="{DE42378B-2E28-4810-8421-7A473A40E3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69" name="Rectangle 23">
            <a:extLst>
              <a:ext uri="{FF2B5EF4-FFF2-40B4-BE49-F238E27FC236}">
                <a16:creationId xmlns:a16="http://schemas.microsoft.com/office/drawing/2014/main" id="{0D91DD17-237F-4811-BC0E-128EB1BD7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5FEF344-43DD-392D-2A6C-2922CB5D5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51845F5A-061D-4825-9AE9-D7794091C6CF}" type="slidenum">
              <a:rPr lang="en-US" smtClean="0"/>
              <a:pPr>
                <a:spcAft>
                  <a:spcPts val="600"/>
                </a:spcAft>
              </a:pPr>
              <a:t>22</a:t>
            </a:fld>
            <a:endParaRPr lang="en-US"/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B3AC23AD-9058-22A7-66A0-C7DF20706E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331257"/>
              </p:ext>
            </p:extLst>
          </p:nvPr>
        </p:nvGraphicFramePr>
        <p:xfrm>
          <a:off x="0" y="33091"/>
          <a:ext cx="12188839" cy="5582090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165570">
                  <a:extLst>
                    <a:ext uri="{9D8B030D-6E8A-4147-A177-3AD203B41FA5}">
                      <a16:colId xmlns:a16="http://schemas.microsoft.com/office/drawing/2014/main" val="1286572635"/>
                    </a:ext>
                  </a:extLst>
                </a:gridCol>
                <a:gridCol w="1418091">
                  <a:extLst>
                    <a:ext uri="{9D8B030D-6E8A-4147-A177-3AD203B41FA5}">
                      <a16:colId xmlns:a16="http://schemas.microsoft.com/office/drawing/2014/main" val="3853911863"/>
                    </a:ext>
                  </a:extLst>
                </a:gridCol>
                <a:gridCol w="882611">
                  <a:extLst>
                    <a:ext uri="{9D8B030D-6E8A-4147-A177-3AD203B41FA5}">
                      <a16:colId xmlns:a16="http://schemas.microsoft.com/office/drawing/2014/main" val="1672118901"/>
                    </a:ext>
                  </a:extLst>
                </a:gridCol>
                <a:gridCol w="949124">
                  <a:extLst>
                    <a:ext uri="{9D8B030D-6E8A-4147-A177-3AD203B41FA5}">
                      <a16:colId xmlns:a16="http://schemas.microsoft.com/office/drawing/2014/main" val="1551673148"/>
                    </a:ext>
                  </a:extLst>
                </a:gridCol>
                <a:gridCol w="882611">
                  <a:extLst>
                    <a:ext uri="{9D8B030D-6E8A-4147-A177-3AD203B41FA5}">
                      <a16:colId xmlns:a16="http://schemas.microsoft.com/office/drawing/2014/main" val="2638771687"/>
                    </a:ext>
                  </a:extLst>
                </a:gridCol>
                <a:gridCol w="1259137">
                  <a:extLst>
                    <a:ext uri="{9D8B030D-6E8A-4147-A177-3AD203B41FA5}">
                      <a16:colId xmlns:a16="http://schemas.microsoft.com/office/drawing/2014/main" val="2883565546"/>
                    </a:ext>
                  </a:extLst>
                </a:gridCol>
                <a:gridCol w="882611">
                  <a:extLst>
                    <a:ext uri="{9D8B030D-6E8A-4147-A177-3AD203B41FA5}">
                      <a16:colId xmlns:a16="http://schemas.microsoft.com/office/drawing/2014/main" val="2211800315"/>
                    </a:ext>
                  </a:extLst>
                </a:gridCol>
                <a:gridCol w="1109204">
                  <a:extLst>
                    <a:ext uri="{9D8B030D-6E8A-4147-A177-3AD203B41FA5}">
                      <a16:colId xmlns:a16="http://schemas.microsoft.com/office/drawing/2014/main" val="2896054118"/>
                    </a:ext>
                  </a:extLst>
                </a:gridCol>
                <a:gridCol w="986326">
                  <a:extLst>
                    <a:ext uri="{9D8B030D-6E8A-4147-A177-3AD203B41FA5}">
                      <a16:colId xmlns:a16="http://schemas.microsoft.com/office/drawing/2014/main" val="3751271247"/>
                    </a:ext>
                  </a:extLst>
                </a:gridCol>
                <a:gridCol w="1349324">
                  <a:extLst>
                    <a:ext uri="{9D8B030D-6E8A-4147-A177-3AD203B41FA5}">
                      <a16:colId xmlns:a16="http://schemas.microsoft.com/office/drawing/2014/main" val="1259492562"/>
                    </a:ext>
                  </a:extLst>
                </a:gridCol>
                <a:gridCol w="1304230">
                  <a:extLst>
                    <a:ext uri="{9D8B030D-6E8A-4147-A177-3AD203B41FA5}">
                      <a16:colId xmlns:a16="http://schemas.microsoft.com/office/drawing/2014/main" val="954037176"/>
                    </a:ext>
                  </a:extLst>
                </a:gridCol>
              </a:tblGrid>
              <a:tr h="111641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AKTS Danışmanı</a:t>
                      </a:r>
                      <a:endParaRPr lang="tr-TR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Bilgi İşlem Daire Başkanlığı</a:t>
                      </a:r>
                      <a:endParaRPr lang="tr-TR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Eğitim Komisyonu</a:t>
                      </a:r>
                      <a:endParaRPr lang="tr-TR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Enstitü Yönetim Kurulu</a:t>
                      </a:r>
                      <a:endParaRPr lang="tr-TR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Güvenlik Komisyonu</a:t>
                      </a:r>
                      <a:endParaRPr lang="tr-TR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Kalite Komisyonu</a:t>
                      </a:r>
                      <a:endParaRPr lang="tr-TR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Mevzuat Komisyonu</a:t>
                      </a:r>
                      <a:endParaRPr lang="tr-TR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Öğrenci Faaliyetleri Komisyonu</a:t>
                      </a:r>
                      <a:endParaRPr lang="tr-TR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Rektör Yardımcısı</a:t>
                      </a:r>
                      <a:endParaRPr lang="tr-TR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Senato</a:t>
                      </a:r>
                      <a:endParaRPr lang="tr-TR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Uluslararasılaşma Komisyonu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extLst>
                  <a:ext uri="{0D108BD9-81ED-4DB2-BD59-A6C34878D82A}">
                    <a16:rowId xmlns:a16="http://schemas.microsoft.com/office/drawing/2014/main" val="1404444446"/>
                  </a:ext>
                </a:extLst>
              </a:tr>
              <a:tr h="111641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Araştırma Görevlisi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Bilimsel Araştırma Projeleri Koordinasyon Birimi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Engelsiz Kampüs Birimi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Evrak Kayıt Birimi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Güvenlik Müdürü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Kalite Koordinatörlüğü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Muhasebe Memuru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Öğrenci İşleri Daire Başkanlığı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Rektör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Sürdürülebilirlik Ofisi Sorumlusu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Üniversite Yönetim Kurulu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extLst>
                  <a:ext uri="{0D108BD9-81ED-4DB2-BD59-A6C34878D82A}">
                    <a16:rowId xmlns:a16="http://schemas.microsoft.com/office/drawing/2014/main" val="133250419"/>
                  </a:ext>
                </a:extLst>
              </a:tr>
              <a:tr h="111641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Basın, Yayın ve Halkla İlişkiler Daire Başkanı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Bologna Komisyonu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Engelsiz Kampüs Komisyonu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Fakülte-MYO Kurulu</a:t>
                      </a:r>
                      <a:endParaRPr lang="tr-TR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Hukuk Müşaviri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Kariyer Geliştirme Koordinatörlüğü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Muhasebe Müdürü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Öğretim Görevlisi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Sağlık Kültür Spor Daire Başkanlığı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Şoför</a:t>
                      </a:r>
                      <a:endParaRPr lang="tr-TR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Yapı ve Teknik İşler Daire Başkanlığı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extLst>
                  <a:ext uri="{0D108BD9-81ED-4DB2-BD59-A6C34878D82A}">
                    <a16:rowId xmlns:a16="http://schemas.microsoft.com/office/drawing/2014/main" val="1042076377"/>
                  </a:ext>
                </a:extLst>
              </a:tr>
              <a:tr h="111641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Basın, Yayın ve Halkla İlişkiler Memuru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Bölüm Başkanı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Enstitü Kurulu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Fakülte-MYO Yönetim Kurulu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İç Hizmetler Şefi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Kütüphane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Muhasebe Şefi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Öğretim Üyeleri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Satınalma Memuru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Temizlik Hizmetleri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Yayın Komisyonu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extLst>
                  <a:ext uri="{0D108BD9-81ED-4DB2-BD59-A6C34878D82A}">
                    <a16:rowId xmlns:a16="http://schemas.microsoft.com/office/drawing/2014/main" val="768139707"/>
                  </a:ext>
                </a:extLst>
              </a:tr>
              <a:tr h="111641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Basın, Yayın ve Halkla İlişkiler Müdürü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Dekan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Enstitü Müdürü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Genel Sekreter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İdari Mali İşler Daire Başkanı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Meslek Yüksekokulu Müdürü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Nöbetçi Amir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Personel Daire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Satınalma Şefi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Uluslararası İlişkiler Ofisi Koordinatörlüğü</a:t>
                      </a:r>
                      <a:endParaRPr lang="tr-TR" sz="12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Yemek Komisyonu</a:t>
                      </a:r>
                      <a:endParaRPr lang="tr-TR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311" marR="2551" marT="58155" marB="58155" anchor="ctr"/>
                </a:tc>
                <a:extLst>
                  <a:ext uri="{0D108BD9-81ED-4DB2-BD59-A6C34878D82A}">
                    <a16:rowId xmlns:a16="http://schemas.microsoft.com/office/drawing/2014/main" val="2351574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6175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989BD7-7399-1935-6299-4582D3D23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86603"/>
            <a:ext cx="11155680" cy="1450757"/>
          </a:xfrm>
        </p:spPr>
        <p:txBody>
          <a:bodyPr>
            <a:normAutofit/>
          </a:bodyPr>
          <a:lstStyle/>
          <a:p>
            <a:r>
              <a:rPr lang="tr-TR" b="1" dirty="0"/>
              <a:t>Kurumsal Akreditasyon Raporunda İstenenler/Yapılanlar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DC49EF38-9D02-B2A8-BC08-F1B951C9C1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6951731"/>
              </p:ext>
            </p:extLst>
          </p:nvPr>
        </p:nvGraphicFramePr>
        <p:xfrm>
          <a:off x="0" y="1846263"/>
          <a:ext cx="12191999" cy="4978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E4BBBAE-E9BD-7E68-52E4-4A9D2F3F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8368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D2450-01D0-63CD-E7D7-C5E3363BB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A73F34-E299-B321-D62E-AD5086978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6603"/>
            <a:ext cx="11155680" cy="1450757"/>
          </a:xfrm>
        </p:spPr>
        <p:txBody>
          <a:bodyPr>
            <a:normAutofit/>
          </a:bodyPr>
          <a:lstStyle/>
          <a:p>
            <a:r>
              <a:rPr lang="tr-TR" b="1" dirty="0"/>
              <a:t>Kurumsal Akreditasyon Raporunda İstenenler/Yapılanlar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76E7991-9154-2056-6E34-AC3F31C1C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CF22A786-723C-4A0D-A5AF-4F96580A26B6}"/>
              </a:ext>
            </a:extLst>
          </p:cNvPr>
          <p:cNvGraphicFramePr>
            <a:graphicFrameLocks noGrp="1"/>
          </p:cNvGraphicFramePr>
          <p:nvPr/>
        </p:nvGraphicFramePr>
        <p:xfrm>
          <a:off x="0" y="1737360"/>
          <a:ext cx="12092716" cy="417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716">
                  <a:extLst>
                    <a:ext uri="{9D8B030D-6E8A-4147-A177-3AD203B41FA5}">
                      <a16:colId xmlns:a16="http://schemas.microsoft.com/office/drawing/2014/main" val="1066379530"/>
                    </a:ext>
                  </a:extLst>
                </a:gridCol>
                <a:gridCol w="10476000">
                  <a:extLst>
                    <a:ext uri="{9D8B030D-6E8A-4147-A177-3AD203B41FA5}">
                      <a16:colId xmlns:a16="http://schemas.microsoft.com/office/drawing/2014/main" val="2029822469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1336119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GELİŞMEYE AÇIK YÖNLER (</a:t>
                      </a:r>
                      <a:r>
                        <a:rPr lang="tr-TR" sz="2400" dirty="0"/>
                        <a:t>LİDERLİK,YÖNETİŞİM VE KALİTE</a:t>
                      </a:r>
                      <a:r>
                        <a:rPr lang="tr-TR" sz="1800" dirty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DURUM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06266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A.1.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Kalite ve sürekli iyileşme süreçlerinde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“aksiyoner çevik liderlik” </a:t>
                      </a:r>
                      <a:r>
                        <a:rPr lang="tr-TR" sz="2000" dirty="0"/>
                        <a:t>yönetim anlayışının kurumun geneline yayılmamış olması, gelişmeye açık bir yön olarak değerlendirilmiştir.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1643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A.2.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Stratejik Plana </a:t>
                      </a:r>
                      <a:r>
                        <a:rPr lang="tr-TR" sz="2000" dirty="0"/>
                        <a:t>dayalı yönetim anlayışı bulunmakla birlikte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yeni plan hazırlıklarının </a:t>
                      </a:r>
                      <a:r>
                        <a:rPr lang="tr-TR" sz="2000" dirty="0"/>
                        <a:t>zaman yönetiminde ortaya çıkan gecikme, gelişmeye açık yön olarak değerlendirilmiştir.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>
                          <a:latin typeface="Sylfaen" panose="010A0502050306030303" pitchFamily="18" charset="0"/>
                        </a:rPr>
                        <a:t>√</a:t>
                      </a:r>
                      <a:endParaRPr lang="tr-TR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96180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A.3.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Misyon, vizyon, farklılaşma stratejisi, stratejik amaçlar vb. kıymetli muhtevayı havi ve tüm misyon alanlarında yönetsel ve finansal karar süreçlerinin ana referans kaynağı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stratejik planın</a:t>
                      </a:r>
                      <a:r>
                        <a:rPr lang="tr-TR" sz="2000" dirty="0"/>
                        <a:t>, tüm bileşenler için paydaş katılımını mümkün kılan ve garanti eden,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küçük ölçekli arama konferansları gibi katılımcı yöntemlerle oluşturulmaması,</a:t>
                      </a:r>
                      <a:r>
                        <a:rPr lang="tr-TR" sz="2000" dirty="0"/>
                        <a:t> gelişmeye açık bir yön olarak değerlendirilmiştir.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>
                          <a:latin typeface="Sylfaen" panose="010A0502050306030303" pitchFamily="18" charset="0"/>
                        </a:rPr>
                        <a:t>√</a:t>
                      </a:r>
                      <a:endParaRPr lang="tr-TR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17523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A.4.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Kurumda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akademik performans analizine </a:t>
                      </a:r>
                      <a:r>
                        <a:rPr lang="tr-TR" sz="2000" dirty="0"/>
                        <a:t>dayalı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yönetim ve teşvik yaklaşımı planlanmaları </a:t>
                      </a:r>
                      <a:r>
                        <a:rPr lang="tr-TR" sz="2000" dirty="0"/>
                        <a:t>olmakla birlikte henüz yaygın uygulamalarının bulunmaması, gelişmeye açık yön olarak değerlendirilmiştir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>
                          <a:latin typeface="Sylfaen" panose="010A0502050306030303" pitchFamily="18" charset="0"/>
                        </a:rPr>
                        <a:t>√</a:t>
                      </a:r>
                      <a:endParaRPr lang="tr-TR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7049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2837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3D2BB-23FB-E761-9D3A-91C0130E7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A815A9-BE6A-2638-47DE-41815B3E4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6603"/>
            <a:ext cx="11155680" cy="1450757"/>
          </a:xfrm>
        </p:spPr>
        <p:txBody>
          <a:bodyPr>
            <a:normAutofit/>
          </a:bodyPr>
          <a:lstStyle/>
          <a:p>
            <a:r>
              <a:rPr lang="tr-TR" b="1" dirty="0"/>
              <a:t>Kurumsal Akreditasyon Raporunda İstenenler/Yapılanlar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CEC9E56-F94F-766F-57FB-3EC2F3DD3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25</a:t>
            </a:fld>
            <a:endParaRPr lang="en-US"/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A02C4D90-8F10-2353-6AAA-71DEADE21E63}"/>
              </a:ext>
            </a:extLst>
          </p:cNvPr>
          <p:cNvGraphicFramePr>
            <a:graphicFrameLocks noGrp="1"/>
          </p:cNvGraphicFramePr>
          <p:nvPr/>
        </p:nvGraphicFramePr>
        <p:xfrm>
          <a:off x="0" y="1737360"/>
          <a:ext cx="121680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066379530"/>
                    </a:ext>
                  </a:extLst>
                </a:gridCol>
                <a:gridCol w="10476000">
                  <a:extLst>
                    <a:ext uri="{9D8B030D-6E8A-4147-A177-3AD203B41FA5}">
                      <a16:colId xmlns:a16="http://schemas.microsoft.com/office/drawing/2014/main" val="2029822469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1336119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GELİŞMEYE AÇIK YÖNLER (</a:t>
                      </a:r>
                      <a:r>
                        <a:rPr lang="tr-TR" sz="2400" dirty="0"/>
                        <a:t>LİDERLİK,YÖNETİŞİM VE KALİTE)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DURUM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06266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A.5.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Kurum gelirlerinin önemli ölçüde öğrenci kayıtlanmasına bağlı olmasının yarattığı mali kırılganlık </a:t>
                      </a:r>
                      <a:r>
                        <a:rPr lang="tr-TR" sz="2000" dirty="0"/>
                        <a:t>ve bu kırılganlığın insan kaynakları politikası, eğitim, araştırma, toplumsal katkı ve uluslararasılaşma misyon alanlarına menfi yansımaları, gelişmeye açık yön olarak değerlendirilmiştir.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3444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A.6.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Kurum geneline yayılan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paydaş analizi ve tüm paydaş görüşlerinin karar süreçlerine </a:t>
                      </a:r>
                      <a:r>
                        <a:rPr lang="tr-TR" sz="2000" dirty="0"/>
                        <a:t>sistematik aktarma mekanizmalarının bulunmaması, gelişmeye açık yön olarak değerlendirilmiştir.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>
                          <a:latin typeface="Sylfaen" panose="010A0502050306030303" pitchFamily="18" charset="0"/>
                        </a:rPr>
                        <a:t>√</a:t>
                      </a:r>
                      <a:endParaRPr lang="tr-TR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1643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A.7.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Akademik ve idari personel üzerindeki çoklu görevlendirmeler kaynaklı iş yükünün </a:t>
                      </a:r>
                      <a:r>
                        <a:rPr lang="tr-TR" sz="2000" dirty="0"/>
                        <a:t>zamana yayılan birikimli etkileri ve bu tarz insan kaynakları yönetim politikasının kurumsallaşma açısından yaratacağı risk, gelişmeye açık yön olarak değerlendirilmiştir.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/>
                        <a:t>X</a:t>
                      </a:r>
                      <a:endParaRPr lang="tr-T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96180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A.8.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Kurumun politika ve eylem planı düzeyinde yazılı ve ilan edilmiş müşahhas bir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"farklılaşma </a:t>
                      </a:r>
                      <a:r>
                        <a:rPr lang="tr-TR" sz="2000" b="1" dirty="0" err="1">
                          <a:solidFill>
                            <a:srgbClr val="FF0000"/>
                          </a:solidFill>
                        </a:rPr>
                        <a:t>stratejisi"</a:t>
                      </a:r>
                      <a:r>
                        <a:rPr lang="tr-TR" sz="2000" dirty="0" err="1"/>
                        <a:t>nin</a:t>
                      </a:r>
                      <a:r>
                        <a:rPr lang="tr-TR" sz="2000" dirty="0"/>
                        <a:t> bulunmaması, gelişmeye açık yön olarak değerlendirilmiştir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>
                          <a:latin typeface="Sylfaen" panose="010A0502050306030303" pitchFamily="18" charset="0"/>
                        </a:rPr>
                        <a:t>√</a:t>
                      </a:r>
                      <a:endParaRPr lang="tr-TR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17523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A.9.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Tüm misyon alanlarını ve yönetsel süreçleri kapsayan, idari ve akademik tüm mensuplarca içselleştirilmiş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iç kalite güvence sistemi mekanizmalarının, henüz kurum kültürü düzeyinde </a:t>
                      </a:r>
                      <a:r>
                        <a:rPr lang="tr-TR" sz="2000" dirty="0"/>
                        <a:t>yaygınlaşmaması, gelişmeye açık yön olarak değerlendirilmiştir.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latin typeface="Sylfaen" panose="010A0502050306030303" pitchFamily="18" charset="0"/>
                        </a:rPr>
                        <a:t>X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7049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1628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AD16D-0928-3EB5-7B33-2A80A91E8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ECED6B-CB51-FB47-309A-2A0A01110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6603"/>
            <a:ext cx="11155680" cy="1450757"/>
          </a:xfrm>
        </p:spPr>
        <p:txBody>
          <a:bodyPr>
            <a:normAutofit/>
          </a:bodyPr>
          <a:lstStyle/>
          <a:p>
            <a:r>
              <a:rPr lang="tr-TR" b="1" dirty="0"/>
              <a:t>Kurumsal Akreditasyon Raporunda İstenenler/Yapılanlar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2DE7E2C-E6E2-0467-2A5B-AE04AE52C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26</a:t>
            </a:fld>
            <a:endParaRPr lang="en-US"/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9D58812F-C96C-1430-8E8D-5B9EB3778EB7}"/>
              </a:ext>
            </a:extLst>
          </p:cNvPr>
          <p:cNvGraphicFramePr>
            <a:graphicFrameLocks noGrp="1"/>
          </p:cNvGraphicFramePr>
          <p:nvPr/>
        </p:nvGraphicFramePr>
        <p:xfrm>
          <a:off x="0" y="1737360"/>
          <a:ext cx="121680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066379530"/>
                    </a:ext>
                  </a:extLst>
                </a:gridCol>
                <a:gridCol w="10476000">
                  <a:extLst>
                    <a:ext uri="{9D8B030D-6E8A-4147-A177-3AD203B41FA5}">
                      <a16:colId xmlns:a16="http://schemas.microsoft.com/office/drawing/2014/main" val="2029822469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1336119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GELİŞMEYE AÇIK YÖNLER (</a:t>
                      </a:r>
                      <a:r>
                        <a:rPr lang="tr-TR" sz="2400" dirty="0"/>
                        <a:t>EĞİTİM VE ÖĞRETİM)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DURUM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06266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B.1.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Program tasarımı ve güncelleme süreçlerinde paydaş katılımları </a:t>
                      </a:r>
                      <a:r>
                        <a:rPr lang="tr-TR" sz="2000" dirty="0"/>
                        <a:t>olmakla birlikte görüşlerin karar alma süreçlerine kurumsal aktarım mekanizmalarının Kurum genelinde yaygın olmaması, gelişmeye açık bir yön olarak değerlendirilmiştir.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>
                          <a:latin typeface="Sylfaen" panose="010A0502050306030303" pitchFamily="18" charset="0"/>
                        </a:rPr>
                        <a:t>√</a:t>
                      </a:r>
                      <a:endParaRPr lang="tr-TR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3444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B.2.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Bazı programlarda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ders bilgi paketlerinin içerik bütünlüğünün sağlanmamış </a:t>
                      </a:r>
                      <a:r>
                        <a:rPr lang="tr-TR" sz="2000" dirty="0"/>
                        <a:t>olması, gelişmeye açık yön olarak değerlendirilmiştir.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Sylfaen" panose="010A0502050306030303" pitchFamily="18" charset="0"/>
                        </a:rPr>
                        <a:t>X</a:t>
                      </a:r>
                      <a:endParaRPr lang="tr-T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1643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B.3.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Kurumda eğitim politikalarını belirleyen ve izleyen bir lisans ve lisansüstü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eğitim komisyonu</a:t>
                      </a:r>
                      <a:r>
                        <a:rPr lang="tr-TR" sz="2000" dirty="0"/>
                        <a:t> ya da benzeri bir yapılanmanın bulunmaması, gelişmeye açık yön olarak değerlendirilmiştir.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>
                          <a:latin typeface="Sylfaen" panose="010A0502050306030303" pitchFamily="18" charset="0"/>
                        </a:rPr>
                        <a:t>√</a:t>
                      </a:r>
                      <a:endParaRPr lang="tr-TR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96180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B.4.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Kurumda tüm programlar için zorunlu-seçmeli, alan içi alan dışı seçmeli, toplam kredi vb. hususların ana çerçevesini belirleyen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ortak bir müfredat şablonunun </a:t>
                      </a:r>
                      <a:r>
                        <a:rPr lang="tr-TR" sz="2000" dirty="0"/>
                        <a:t>ve program tasarımı kriterlerinin bulunmaması, gelişmeye açık yön olarak değerlendirilmiştir.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>
                          <a:latin typeface="Sylfaen" panose="010A0502050306030303" pitchFamily="18" charset="0"/>
                        </a:rPr>
                        <a:t>√</a:t>
                      </a:r>
                      <a:endParaRPr lang="tr-TR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17523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B.5.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Akredite programlar olmakla birlikte, Kurumun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program akreditasyon politika ve eylem planının</a:t>
                      </a:r>
                      <a:r>
                        <a:rPr lang="tr-TR" sz="2000" dirty="0"/>
                        <a:t> bulunmaması, gelişmeye açık yön olarak değerlendirilmiştir.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>
                          <a:latin typeface="Sylfaen" panose="010A0502050306030303" pitchFamily="18" charset="0"/>
                        </a:rPr>
                        <a:t>√</a:t>
                      </a:r>
                      <a:endParaRPr lang="tr-TR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7049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0721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D00E6-A1BA-253A-E94B-90199A8B8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69B294-9462-508C-D9CB-32F861604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6603"/>
            <a:ext cx="11155680" cy="1450757"/>
          </a:xfrm>
        </p:spPr>
        <p:txBody>
          <a:bodyPr>
            <a:normAutofit/>
          </a:bodyPr>
          <a:lstStyle/>
          <a:p>
            <a:r>
              <a:rPr lang="tr-TR" b="1" dirty="0"/>
              <a:t>Kurumsal Akreditasyon Raporunda İstenenler/Yapılanlar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C4D2BA-2D03-8985-5AC0-6A7BDA5E7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27</a:t>
            </a:fld>
            <a:endParaRPr lang="en-US"/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8558605C-6DA8-12F2-91E3-65E4D01DDF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556635"/>
              </p:ext>
            </p:extLst>
          </p:nvPr>
        </p:nvGraphicFramePr>
        <p:xfrm>
          <a:off x="0" y="1737360"/>
          <a:ext cx="121680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066379530"/>
                    </a:ext>
                  </a:extLst>
                </a:gridCol>
                <a:gridCol w="10476000">
                  <a:extLst>
                    <a:ext uri="{9D8B030D-6E8A-4147-A177-3AD203B41FA5}">
                      <a16:colId xmlns:a16="http://schemas.microsoft.com/office/drawing/2014/main" val="2029822469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1336119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GELİŞMEYE AÇIK YÖNLER (</a:t>
                      </a:r>
                      <a:r>
                        <a:rPr lang="tr-TR" sz="2400" dirty="0"/>
                        <a:t>EĞİTİM VE ÖĞRETİM)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DURUM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06266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B.6.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Kütüphane tefrişat ve donanımının öğrenci dostu bir yaşam alanı sunmaması </a:t>
                      </a:r>
                      <a:r>
                        <a:rPr lang="tr-TR" sz="2000" dirty="0"/>
                        <a:t>ve dijital bir yönetim ve takip sisteminin bulunmaması, gelişmeye açık yön olarak değerlendirilmiştir.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3444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B.7.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Kampüs içerisinde öğrenci talebine cevap vermeye yönelik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spor alanları, sosyal, kültürel ve sağlık olanakları bulunmakla birlikte, öğrenci sosyal ve sportif faaliyetlerinin kampüs yaşamına uygun düzeyde bulunmaması</a:t>
                      </a:r>
                      <a:r>
                        <a:rPr lang="tr-TR" sz="2000" dirty="0"/>
                        <a:t>, gelişmeye açık yön olarak değerlendirilmiştir.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/>
                        <a:t>X</a:t>
                      </a:r>
                    </a:p>
                    <a:p>
                      <a:pPr algn="ctr"/>
                      <a:endParaRPr lang="tr-T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1643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B.8.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Öğretim elemanlarının öğrenci merkezli ve yenilikçi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eğitim öğretim performansını taltif ve teşvik eden uygulamalar </a:t>
                      </a:r>
                      <a:r>
                        <a:rPr lang="tr-TR" sz="2000" dirty="0"/>
                        <a:t>olmakla birlikte, Kurum geneline yayılmış bir politika ve sistemin bulunmaması, gelişmeye açık yön olarak değerlendirilmiştir.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>
                          <a:latin typeface="Sylfaen" panose="010A0502050306030303" pitchFamily="18" charset="0"/>
                        </a:rPr>
                        <a:t>√</a:t>
                      </a:r>
                      <a:endParaRPr lang="tr-TR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96180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B.9.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Program yeterliliklerinin kazanımını garanti eden</a:t>
                      </a:r>
                      <a:r>
                        <a:rPr lang="tr-TR" sz="2000" dirty="0"/>
                        <a:t>, Kurum geneline yayılmış takip mekanizmasının bulunmaması, gelişmeye açık bir yön olarak değerlendirilmiştir.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>
                          <a:solidFill>
                            <a:srgbClr val="FF0000"/>
                          </a:solidFill>
                          <a:latin typeface="Sylfaen" panose="010A0502050306030303" pitchFamily="18" charset="0"/>
                        </a:rPr>
                        <a:t>√</a:t>
                      </a:r>
                      <a:endParaRPr lang="tr-TR" sz="28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17523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B.10.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Programların öğrenme çıktılarının </a:t>
                      </a:r>
                      <a:r>
                        <a:rPr lang="tr-TR" sz="2000" dirty="0"/>
                        <a:t>Türkiye Yükseköğretim Yeterlilikler Çerçevesi (TYYÇ) uyumu büyük ölçüde gösterilmekle birlikte,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lisansüstü programları da kapsayacak şekilde </a:t>
                      </a:r>
                      <a:r>
                        <a:rPr lang="tr-TR" sz="2000" dirty="0"/>
                        <a:t>kurumun geneline yayılmamış olması, gelişmeye açık yön olarak değerlendirilmiştir.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/>
                        <a:t>X</a:t>
                      </a:r>
                    </a:p>
                    <a:p>
                      <a:pPr algn="ctr"/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7049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708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529C6-016E-468D-601A-FCEC4DED9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ECBB33-5C55-F6A1-F125-72CAE1836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6603"/>
            <a:ext cx="11155680" cy="1450757"/>
          </a:xfrm>
        </p:spPr>
        <p:txBody>
          <a:bodyPr>
            <a:normAutofit/>
          </a:bodyPr>
          <a:lstStyle/>
          <a:p>
            <a:r>
              <a:rPr lang="tr-TR" b="1" dirty="0"/>
              <a:t>Kurumsal Akreditasyon Raporunda İstenenler/Yapılanlar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A0293A1-8F01-6425-6157-97ACA7F72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28</a:t>
            </a:fld>
            <a:endParaRPr lang="en-US"/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6A21827F-B911-71B1-4908-F0E61757E253}"/>
              </a:ext>
            </a:extLst>
          </p:cNvPr>
          <p:cNvGraphicFramePr>
            <a:graphicFrameLocks noGrp="1"/>
          </p:cNvGraphicFramePr>
          <p:nvPr/>
        </p:nvGraphicFramePr>
        <p:xfrm>
          <a:off x="0" y="1737360"/>
          <a:ext cx="121680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066379530"/>
                    </a:ext>
                  </a:extLst>
                </a:gridCol>
                <a:gridCol w="10476000">
                  <a:extLst>
                    <a:ext uri="{9D8B030D-6E8A-4147-A177-3AD203B41FA5}">
                      <a16:colId xmlns:a16="http://schemas.microsoft.com/office/drawing/2014/main" val="2029822469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1336119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GELİŞMEYE AÇIK YÖNLER (</a:t>
                      </a:r>
                      <a:r>
                        <a:rPr lang="tr-TR" sz="2400" dirty="0"/>
                        <a:t>ARAŞTIRMA-GELİŞTİRME)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DURUM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06266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C.1.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Araştırma politika belgesinin kurumun önceliklerini ve ihtiyaçlarını içermemesi</a:t>
                      </a:r>
                      <a:r>
                        <a:rPr lang="tr-TR" sz="2000" dirty="0"/>
                        <a:t>, gelişmeye açık yön olarak değerlendirilmiştir.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>
                          <a:latin typeface="Sylfaen" panose="010A0502050306030303" pitchFamily="18" charset="0"/>
                        </a:rPr>
                        <a:t>√</a:t>
                      </a:r>
                      <a:endParaRPr lang="tr-TR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3444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C.2.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Araştırma geliştirme süreçlerinin yönetimi ve organizasyon yapısına </a:t>
                      </a:r>
                      <a:r>
                        <a:rPr lang="tr-TR" sz="2000" dirty="0"/>
                        <a:t>yönelik eylem planının olmaması, gelişmeye açık yön olarak değerlendirilmiştir.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Sylfaen" panose="010A0502050306030303" pitchFamily="18" charset="0"/>
                        </a:rPr>
                        <a:t>X</a:t>
                      </a:r>
                      <a:endParaRPr lang="tr-T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1643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C.3.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Kurumdaki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laboratuvar altyapısının bütünleşik kullanımı ve yönetimini sağlayacak otomasyon </a:t>
                      </a:r>
                      <a:r>
                        <a:rPr lang="tr-TR" sz="2000" dirty="0"/>
                        <a:t>sisteminin eksikliği, gelişmeye açık yön olarak değerlendirilmiştir.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Sylfaen" panose="010A0502050306030303" pitchFamily="18" charset="0"/>
                        </a:rPr>
                        <a:t>X</a:t>
                      </a:r>
                      <a:endParaRPr lang="tr-T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96180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C.4.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Araştırmacıların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dış kaynaklı projelere yönelimini sağlayacak teşvik mekanizması</a:t>
                      </a:r>
                      <a:r>
                        <a:rPr lang="tr-TR" sz="2000" dirty="0"/>
                        <a:t>nın bulunmaması, gelişmeye açık yön olarak değerlendirilmiştir.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>
                          <a:latin typeface="Sylfaen" panose="010A0502050306030303" pitchFamily="18" charset="0"/>
                        </a:rPr>
                        <a:t>√</a:t>
                      </a:r>
                      <a:endParaRPr lang="tr-TR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17523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C.5.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Kurumda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doktora sonrası araştırmaya yönelik tanımlanmış süreci</a:t>
                      </a:r>
                      <a:r>
                        <a:rPr lang="tr-TR" sz="2000" dirty="0"/>
                        <a:t>n olmayışı, gelişmeye açık yön olarak değerlendirilmişti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latin typeface="Sylfaen" panose="010A0502050306030303" pitchFamily="18" charset="0"/>
                        </a:rPr>
                        <a:t>X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7049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93478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18AAD-5071-4082-27BE-56818B94C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81E3972-8E54-88F6-5D23-8BE0F1261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6603"/>
            <a:ext cx="11155680" cy="1450757"/>
          </a:xfrm>
        </p:spPr>
        <p:txBody>
          <a:bodyPr>
            <a:normAutofit/>
          </a:bodyPr>
          <a:lstStyle/>
          <a:p>
            <a:r>
              <a:rPr lang="tr-TR" b="1" dirty="0"/>
              <a:t>Kurumsal Akreditasyon Raporunda İstenenler/Yapılanlar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16F6BF6-6B70-3839-561A-2DCE58A0A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29</a:t>
            </a:fld>
            <a:endParaRPr lang="en-US"/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109063DC-98C5-C834-E38F-AF82019C2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677890"/>
              </p:ext>
            </p:extLst>
          </p:nvPr>
        </p:nvGraphicFramePr>
        <p:xfrm>
          <a:off x="0" y="1737360"/>
          <a:ext cx="12168000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066379530"/>
                    </a:ext>
                  </a:extLst>
                </a:gridCol>
                <a:gridCol w="10476000">
                  <a:extLst>
                    <a:ext uri="{9D8B030D-6E8A-4147-A177-3AD203B41FA5}">
                      <a16:colId xmlns:a16="http://schemas.microsoft.com/office/drawing/2014/main" val="2029822469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1336119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GELİŞMEYE AÇIK YÖNLER (</a:t>
                      </a:r>
                      <a:r>
                        <a:rPr lang="tr-TR" sz="2400" dirty="0"/>
                        <a:t>ARAŞTIRMA-GELİŞTİRME)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DURUM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06266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C.6.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Araştırmada iş birliği ve etkileşim yaratmaya yönelik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ulusal ve uluslararası ortak program ve ortak araştırma biriminin ve/veya yaklaşımının eksikliği</a:t>
                      </a:r>
                      <a:r>
                        <a:rPr lang="tr-TR" sz="2000" dirty="0"/>
                        <a:t>, gelişmeye açık yön olarak değerlendirilmiştir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3444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C.7.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Araştırma kadrosunun yoğun eğitim öğretim yükü </a:t>
                      </a:r>
                      <a:r>
                        <a:rPr lang="tr-TR" sz="2000" dirty="0"/>
                        <a:t>ve programların bir bölümünün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asgari sayıda akademik personell</a:t>
                      </a:r>
                      <a:r>
                        <a:rPr lang="tr-TR" sz="2000" dirty="0"/>
                        <a:t>e eğitim öğretime devam etmesi, araştırma faaliyetlerini olumsuz etkilemesi bakımından gelişmeye açık yön olarak değerlendirilmiştir.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1643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C.8.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Araştırma performans yönetim sistemi</a:t>
                      </a:r>
                      <a:r>
                        <a:rPr lang="tr-TR" sz="2000" dirty="0"/>
                        <a:t>nin olmayışı, gelişmeye açık yön olarak değerlendirilmiştir.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>
                          <a:latin typeface="Sylfaen" panose="010A0502050306030303" pitchFamily="18" charset="0"/>
                        </a:rPr>
                        <a:t>√</a:t>
                      </a:r>
                      <a:endParaRPr lang="tr-TR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96180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C.9.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Öğretim üyeliğine yükseltilme ve atanma kriterlerinin </a:t>
                      </a:r>
                      <a:r>
                        <a:rPr lang="tr-TR" sz="2000" dirty="0"/>
                        <a:t>kurumun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stratejik planı ve araştırma geliştirme politikasında</a:t>
                      </a:r>
                      <a:r>
                        <a:rPr lang="tr-TR" sz="2000" dirty="0"/>
                        <a:t> belirtilen hedeflere ulaşmasını sağlayacak nitelikte olmaması, gelişmeye açık yön olarak değerlendirilmiştir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17523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C.10.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2020-2023 stratejik planında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araştırmaya yönelik amacı gerçekleştirmek için belirlenen hedeflerin bir bölümünün araştırmayı odağına alan eylemlerden oluşmaması</a:t>
                      </a:r>
                      <a:r>
                        <a:rPr lang="tr-TR" sz="2000" dirty="0"/>
                        <a:t>, gelişmeye açık yön olarak değerlendirilmiştir.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>
                          <a:latin typeface="Sylfaen" panose="010A0502050306030303" pitchFamily="18" charset="0"/>
                        </a:rPr>
                        <a:t>√</a:t>
                      </a:r>
                      <a:endParaRPr lang="tr-TR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7049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727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CD5B95-01DC-640F-611C-F2F4C95BB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708" y="286603"/>
            <a:ext cx="10957972" cy="1450757"/>
          </a:xfrm>
        </p:spPr>
        <p:txBody>
          <a:bodyPr/>
          <a:lstStyle/>
          <a:p>
            <a:r>
              <a:rPr lang="tr-TR" b="1" dirty="0"/>
              <a:t>GÜNDEM MADDELERİ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F168A0-382F-BEC7-4B34-9FC4AB9AE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" y="1845733"/>
            <a:ext cx="11906662" cy="4505639"/>
          </a:xfrm>
        </p:spPr>
        <p:txBody>
          <a:bodyPr>
            <a:normAutofit fontScale="925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tr-TR" sz="2800" dirty="0"/>
              <a:t>Kalite Komisyonu Fen Edebiyat Fakültesi Temsilcisinin Belirlenerek Üniversite Senatosuna Önerisi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800" dirty="0"/>
              <a:t>Kalite Komisyonu Öğrenci Temsilcisinin Belirlenerek Üniversite Senatosuna Önerisi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800" dirty="0"/>
              <a:t>Kalite Alt Komisyonları Üyelerinin Yeniden Değerlendirilmesi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800" dirty="0"/>
              <a:t>Dönem Sonu Değerlendirme Toplantıları, Ders/Öğretim Elemanı Değerlendirme Anketleri ve Bölüm Değerlendirme Anketi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800" dirty="0"/>
              <a:t>Anket Sonuçlarının Değerlendirilmesi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800" dirty="0"/>
              <a:t>Görev Formlarının Değerlendirilmesi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800" dirty="0"/>
              <a:t>Kurumsal Akreditasyon Raporunda İstenenler/Yapılanlar</a:t>
            </a:r>
          </a:p>
          <a:p>
            <a:pPr marL="457200" indent="-457200" algn="just">
              <a:buFont typeface="+mj-lt"/>
              <a:buAutoNum type="arabicPeriod"/>
            </a:pPr>
            <a:endParaRPr lang="tr-TR" sz="2800" dirty="0"/>
          </a:p>
          <a:p>
            <a:pPr marL="0" indent="0" algn="just">
              <a:buNone/>
            </a:pPr>
            <a:endParaRPr lang="tr-TR" sz="2800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40AB9B1-6718-6F07-6104-1A1F5684E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7193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5D607-DFFE-3A39-A809-914236075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9EF857-2DD3-61F6-F491-0E60F32E4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6603"/>
            <a:ext cx="11155680" cy="1450757"/>
          </a:xfrm>
        </p:spPr>
        <p:txBody>
          <a:bodyPr>
            <a:normAutofit/>
          </a:bodyPr>
          <a:lstStyle/>
          <a:p>
            <a:r>
              <a:rPr lang="tr-TR" b="1" dirty="0"/>
              <a:t>Kurumsal Akreditasyon Raporunda İstenenler/Yapılanlar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3222931-43BB-2BA6-66B7-1E1F6DFE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30</a:t>
            </a:fld>
            <a:endParaRPr lang="en-US"/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290A5BCC-17FF-399C-90A9-3B6DF6CDA9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474124"/>
              </p:ext>
            </p:extLst>
          </p:nvPr>
        </p:nvGraphicFramePr>
        <p:xfrm>
          <a:off x="0" y="1737360"/>
          <a:ext cx="121680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066379530"/>
                    </a:ext>
                  </a:extLst>
                </a:gridCol>
                <a:gridCol w="10476000">
                  <a:extLst>
                    <a:ext uri="{9D8B030D-6E8A-4147-A177-3AD203B41FA5}">
                      <a16:colId xmlns:a16="http://schemas.microsoft.com/office/drawing/2014/main" val="2029822469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1336119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GELİŞMEYE AÇIK YÖNLER (</a:t>
                      </a:r>
                      <a:r>
                        <a:rPr lang="tr-TR" sz="2400" dirty="0"/>
                        <a:t>TOPLUMSAL KATKI)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DURUM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06266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D.1.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Kurum genelinde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toplumsal katkı süreçlerine ilişkin yönetişim modelinin </a:t>
                      </a:r>
                      <a:r>
                        <a:rPr lang="tr-TR" sz="2000" dirty="0"/>
                        <a:t>planlama aşamasında olması, gelişmeye açık yön olarak değerlendirilmiştir.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3444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D.2.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Toplumsal katkı faaliyetlerinin izlenmesine ve iyileştirilmesine yönelik mekanizmaların ve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paydaş geri bildirimlerini takip eden kurumsal bir yapı</a:t>
                      </a:r>
                      <a:r>
                        <a:rPr lang="tr-TR" sz="2000" dirty="0"/>
                        <a:t>nın bulunmaması, gelişmeye açık yön olarak değerlendirilmiştir.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Sylfaen" panose="010A0502050306030303" pitchFamily="18" charset="0"/>
                        </a:rPr>
                        <a:t>X</a:t>
                      </a:r>
                      <a:endParaRPr lang="tr-T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1643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D.3.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2000" dirty="0"/>
                        <a:t>Toplumsal katkıya yönelik disiplinler arası 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dış kaynaklı projelere ilişkin girişimleri</a:t>
                      </a:r>
                      <a:r>
                        <a:rPr lang="tr-TR" sz="2000" dirty="0"/>
                        <a:t>n yeterli düzeyde bulunmaması, gelişmeye açık yön olarak değerlendirilmiştir.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Sylfaen" panose="010A0502050306030303" pitchFamily="18" charset="0"/>
                        </a:rPr>
                        <a:t>X</a:t>
                      </a:r>
                      <a:endParaRPr lang="tr-T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9618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0325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İçerik Yer Tutucusu 2">
            <a:extLst>
              <a:ext uri="{FF2B5EF4-FFF2-40B4-BE49-F238E27FC236}">
                <a16:creationId xmlns:a16="http://schemas.microsoft.com/office/drawing/2014/main" id="{A832E949-6D83-4A43-D9DD-2F47A4E3F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422911"/>
            <a:ext cx="6221024" cy="551764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tr-TR" sz="32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marL="0" indent="0">
              <a:buNone/>
            </a:pPr>
            <a:endParaRPr lang="tr-TR" sz="32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marL="0" indent="0">
              <a:buNone/>
            </a:pPr>
            <a:endParaRPr lang="tr-TR" sz="32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marL="0" indent="0">
              <a:buNone/>
            </a:pPr>
            <a:endParaRPr lang="tr-TR" sz="32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marL="0" indent="0">
              <a:buNone/>
            </a:pPr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DİNLEDİĞİNİZ İÇİN</a:t>
            </a:r>
          </a:p>
          <a:p>
            <a:pPr marL="0" indent="0">
              <a:buNone/>
            </a:pPr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TEŞEKKÜR EDERİM.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7505C9A-26E4-A4DD-D429-9966E17704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3"/>
          <a:stretch>
            <a:fillRect/>
          </a:stretch>
        </p:blipFill>
        <p:spPr bwMode="auto">
          <a:xfrm>
            <a:off x="7653303" y="1844325"/>
            <a:ext cx="4443447" cy="4443447"/>
          </a:xfrm>
          <a:custGeom>
            <a:avLst/>
            <a:gdLst/>
            <a:ahLst/>
            <a:cxnLst/>
            <a:rect l="l" t="t" r="r" b="b"/>
            <a:pathLst>
              <a:path w="4694238" h="4694238">
                <a:moveTo>
                  <a:pt x="2347119" y="0"/>
                </a:moveTo>
                <a:cubicBezTo>
                  <a:pt x="3643397" y="0"/>
                  <a:pt x="4694238" y="1050841"/>
                  <a:pt x="4694238" y="2347119"/>
                </a:cubicBezTo>
                <a:cubicBezTo>
                  <a:pt x="4694238" y="3643397"/>
                  <a:pt x="3643397" y="4694238"/>
                  <a:pt x="2347119" y="4694238"/>
                </a:cubicBezTo>
                <a:cubicBezTo>
                  <a:pt x="1050841" y="4694238"/>
                  <a:pt x="0" y="3643397"/>
                  <a:pt x="0" y="2347119"/>
                </a:cubicBezTo>
                <a:cubicBezTo>
                  <a:pt x="0" y="1050841"/>
                  <a:pt x="1050841" y="0"/>
                  <a:pt x="234711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2803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78DCE8-A451-6EF9-E94E-8C2D09B25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" y="286603"/>
            <a:ext cx="11864340" cy="1450757"/>
          </a:xfrm>
        </p:spPr>
        <p:txBody>
          <a:bodyPr>
            <a:normAutofit fontScale="90000"/>
          </a:bodyPr>
          <a:lstStyle/>
          <a:p>
            <a:r>
              <a:rPr lang="tr-TR" dirty="0"/>
              <a:t>Kalite Komisyonu Fen Edebiyat Fakültesi Temsilcisinin Belirlenerek Üniversite Senatosuna Önerisi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5981EE-7B2D-CA80-0D69-DB587E447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584871E-9149-D8AA-0482-56AE2FB00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177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61" name="Rectangle 60">
            <a:extLst>
              <a:ext uri="{FF2B5EF4-FFF2-40B4-BE49-F238E27FC236}">
                <a16:creationId xmlns:a16="http://schemas.microsoft.com/office/drawing/2014/main" id="{5A1B47C8-47A0-4A88-8830-6DEA3B5DE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84BBFDD-E720-4805-A9C8-129FBBF6D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61348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C70821A0-E3B3-1E87-681D-2BB378205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6885" y="640080"/>
            <a:ext cx="3659246" cy="48336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Kalite </a:t>
            </a:r>
            <a:r>
              <a:rPr lang="en-US" sz="4000" dirty="0" err="1">
                <a:solidFill>
                  <a:srgbClr val="FFFFFF"/>
                </a:solidFill>
              </a:rPr>
              <a:t>Komisyonu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Öğrenci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Temsilcisinin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Belirlenerek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Üniversite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Senatosuna</a:t>
            </a:r>
            <a:r>
              <a:rPr lang="en-US" sz="4000" dirty="0">
                <a:solidFill>
                  <a:srgbClr val="FFFFFF"/>
                </a:solidFill>
              </a:rPr>
              <a:t> Önerisi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AC4BE46-4A77-42FE-9D15-065CDB2F8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06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A51B0B3-6B01-2B90-A20B-1E585DD14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30574" y="6459785"/>
            <a:ext cx="72555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51845F5A-061D-4825-9AE9-D7794091C6CF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graphicFrame>
        <p:nvGraphicFramePr>
          <p:cNvPr id="11" name="Tablo 10">
            <a:extLst>
              <a:ext uri="{FF2B5EF4-FFF2-40B4-BE49-F238E27FC236}">
                <a16:creationId xmlns:a16="http://schemas.microsoft.com/office/drawing/2014/main" id="{CFAE9A3E-0204-4611-C942-5C5D542D88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933768"/>
              </p:ext>
            </p:extLst>
          </p:nvPr>
        </p:nvGraphicFramePr>
        <p:xfrm>
          <a:off x="254000" y="640080"/>
          <a:ext cx="7112000" cy="5577853"/>
        </p:xfrm>
        <a:graphic>
          <a:graphicData uri="http://schemas.openxmlformats.org/drawingml/2006/table">
            <a:tbl>
              <a:tblPr/>
              <a:tblGrid>
                <a:gridCol w="3011189">
                  <a:extLst>
                    <a:ext uri="{9D8B030D-6E8A-4147-A177-3AD203B41FA5}">
                      <a16:colId xmlns:a16="http://schemas.microsoft.com/office/drawing/2014/main" val="2094550766"/>
                    </a:ext>
                  </a:extLst>
                </a:gridCol>
                <a:gridCol w="4100811">
                  <a:extLst>
                    <a:ext uri="{9D8B030D-6E8A-4147-A177-3AD203B41FA5}">
                      <a16:colId xmlns:a16="http://schemas.microsoft.com/office/drawing/2014/main" val="2767918437"/>
                    </a:ext>
                  </a:extLst>
                </a:gridCol>
              </a:tblGrid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Adınız-Soyadınız 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5B3F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3F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2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2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3F8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Bölümünüz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5B3F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3F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2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2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3F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848762"/>
                  </a:ext>
                </a:extLst>
              </a:tr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Elif Ebem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2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Beslenme ve Diyetetik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2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7652106"/>
                  </a:ext>
                </a:extLst>
              </a:tr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Cansu Öner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Beslenme ve Diyetetik</a:t>
                      </a:r>
                      <a:endParaRPr lang="tr-TR" sz="3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258474"/>
                  </a:ext>
                </a:extLst>
              </a:tr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Mehmet Şen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Diş Hekimliği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15133"/>
                  </a:ext>
                </a:extLst>
              </a:tr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Buğra Karagöz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Diş Hekimliği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667574"/>
                  </a:ext>
                </a:extLst>
              </a:tr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Ahmet Eren Çokcoşkun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Elektrik-Elektronik Mühendisliği 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9607250"/>
                  </a:ext>
                </a:extLst>
              </a:tr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Berra Türkdönmez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Endüstri Mühendisliği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8188358"/>
                  </a:ext>
                </a:extLst>
              </a:tr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Aslıhan Eliboyalı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Endüstri Mühendisliği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999794"/>
                  </a:ext>
                </a:extLst>
              </a:tr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Ahmet Esad Boydak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Endüstri Mühendisliği 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746286"/>
                  </a:ext>
                </a:extLst>
              </a:tr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Tuba Karabulut 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Endüstri Mühendisliği 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9315623"/>
                  </a:ext>
                </a:extLst>
              </a:tr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Havva Nur Bulut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Fizyoterapi 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0509301"/>
                  </a:ext>
                </a:extLst>
              </a:tr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Berke Irtürk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Fizyoterapi ve Rehabilitasyon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3112665"/>
                  </a:ext>
                </a:extLst>
              </a:tr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Ezgi Nur Çalışlar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Hemşirelik 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4090834"/>
                  </a:ext>
                </a:extLst>
              </a:tr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Hanifi Bademci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İşletme Ana Bilim Dalı- Tezli YL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255634"/>
                  </a:ext>
                </a:extLst>
              </a:tr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Ayşe Buse Uçar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Psikoloji-Beslenme ve Diyetetik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975163"/>
                  </a:ext>
                </a:extLst>
              </a:tr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Emirhan Selçuk 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Siyaset Bilimi ve Kamu Yönetimi 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1085972"/>
                  </a:ext>
                </a:extLst>
              </a:tr>
              <a:tr h="32810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Aleyna Memiş </a:t>
                      </a:r>
                      <a:endParaRPr lang="tr-TR" sz="3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2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Siyaset Bilimi ve Kamu Yönetimi </a:t>
                      </a:r>
                      <a:endParaRPr lang="tr-TR" sz="3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667" marR="10667" marT="10667" marB="0" anchor="ctr">
                    <a:lnL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8F9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2F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176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0749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7F82259-6DC6-40BE-84AB-3D4BDA537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3394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8C16371-1AEB-9F05-A8CA-C8CA9C35E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220" y="2177367"/>
            <a:ext cx="4821283" cy="409796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400" dirty="0"/>
              <a:t>Kalite Alt Komisyonları Üyelerinin Yeniden Değerlendirilmesi</a:t>
            </a:r>
            <a:br>
              <a:rPr lang="tr-TR" sz="3400" dirty="0"/>
            </a:br>
            <a:br>
              <a:rPr lang="tr-TR" sz="3400" dirty="0"/>
            </a:br>
            <a:r>
              <a:rPr lang="tr-TR" sz="3400" dirty="0"/>
              <a:t>Alt komisyon başkanlıklarından komisyonlarına dahil olmasını istedikleri üye isimlerinin </a:t>
            </a:r>
            <a:r>
              <a:rPr lang="tr-TR" sz="3400" b="1" dirty="0">
                <a:solidFill>
                  <a:srgbClr val="FF0000"/>
                </a:solidFill>
              </a:rPr>
              <a:t>20.10.2025 Pazartesi </a:t>
            </a:r>
            <a:r>
              <a:rPr lang="tr-TR" sz="3400" dirty="0"/>
              <a:t>gününe kadar Kalite Koordinatörlüğüne iletmesinin talep edilmesi</a:t>
            </a:r>
            <a:br>
              <a:rPr lang="tr-TR" sz="3400" dirty="0"/>
            </a:br>
            <a:br>
              <a:rPr lang="tr-TR" sz="3400" dirty="0"/>
            </a:br>
            <a:endParaRPr lang="tr-TR" sz="3400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8969DA3-1975-44C7-B7ED-053710F94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25071" y="2085703"/>
            <a:ext cx="411480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35490A1A-AA28-463A-AA3C-C84B88ED54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4358" y="691672"/>
            <a:ext cx="2636076" cy="2451078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CBAC0BF-B249-46F8-B6CE-50488DCA10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8185" y="691673"/>
            <a:ext cx="2644595" cy="2451078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Resim 7" descr="metin, ekran görüntüsü, yazı tipi, doküman, belg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42589CE7-3051-4DA3-8227-D6991ADA8F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6446" y="872500"/>
            <a:ext cx="1988073" cy="2155094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983DEAAD-C42F-417F-96C1-36AC52AA5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4358" y="3345545"/>
            <a:ext cx="2631017" cy="2481832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9259C9E-EB60-4136-BFB3-C6AA8EABC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8185" y="3336707"/>
            <a:ext cx="2644595" cy="2490670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Resim 5" descr="metin, ekran görüntüsü, yazı tipi, sayı, numara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1400131-D8FF-A36C-BF84-EB3735427B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182" y="877943"/>
            <a:ext cx="2331368" cy="1591158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C44B207C-AE62-4FA8-B469-5E0EDADF8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E1354F6-7F92-40AE-A769-AC17DBD95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6FC4A7D-7C09-196B-8443-22F7F2C6D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1845F5A-061D-4825-9AE9-D7794091C6CF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pic>
        <p:nvPicPr>
          <p:cNvPr id="10" name="Resim 9" descr="metin, ekran görüntüsü, yazı tipi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A3D53A21-B018-B03B-5A22-3741AC40DA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7286" y="3649689"/>
            <a:ext cx="2305160" cy="1712404"/>
          </a:xfrm>
          <a:prstGeom prst="rect">
            <a:avLst/>
          </a:prstGeom>
        </p:spPr>
      </p:pic>
      <p:pic>
        <p:nvPicPr>
          <p:cNvPr id="12" name="Resim 11" descr="metin, ekran görüntüsü, yazı tipi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0EA4162A-4242-B5A6-2994-4A190CBAC2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47482" y="3649689"/>
            <a:ext cx="2309420" cy="1741271"/>
          </a:xfrm>
          <a:prstGeom prst="rect">
            <a:avLst/>
          </a:prstGeom>
        </p:spPr>
      </p:pic>
      <p:sp>
        <p:nvSpPr>
          <p:cNvPr id="14" name="Metin kutusu 13">
            <a:extLst>
              <a:ext uri="{FF2B5EF4-FFF2-40B4-BE49-F238E27FC236}">
                <a16:creationId xmlns:a16="http://schemas.microsoft.com/office/drawing/2014/main" id="{D0BFCF56-9161-4663-4E20-000D609B4DCB}"/>
              </a:ext>
            </a:extLst>
          </p:cNvPr>
          <p:cNvSpPr txBox="1"/>
          <p:nvPr/>
        </p:nvSpPr>
        <p:spPr>
          <a:xfrm>
            <a:off x="5988435" y="2201167"/>
            <a:ext cx="3037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tr-TR" sz="1800" b="1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</a:t>
            </a:r>
            <a:endParaRPr lang="tr-T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D3C6E51-8924-C1C9-F348-C602E0ABE3EF}"/>
              </a:ext>
            </a:extLst>
          </p:cNvPr>
          <p:cNvSpPr txBox="1"/>
          <p:nvPr/>
        </p:nvSpPr>
        <p:spPr>
          <a:xfrm>
            <a:off x="8870258" y="1732545"/>
            <a:ext cx="3037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tr-TR" sz="1800" b="1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</a:t>
            </a:r>
            <a:endParaRPr lang="tr-T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64EE4587-AD3F-6AD9-426D-F8F655C9D78F}"/>
              </a:ext>
            </a:extLst>
          </p:cNvPr>
          <p:cNvSpPr txBox="1"/>
          <p:nvPr/>
        </p:nvSpPr>
        <p:spPr>
          <a:xfrm>
            <a:off x="8870258" y="2707541"/>
            <a:ext cx="3037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tr-TR" sz="1800" b="1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</a:t>
            </a:r>
            <a:endParaRPr lang="tr-T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BEFA710F-E778-F198-E828-202F6487DEFB}"/>
              </a:ext>
            </a:extLst>
          </p:cNvPr>
          <p:cNvSpPr txBox="1"/>
          <p:nvPr/>
        </p:nvSpPr>
        <p:spPr>
          <a:xfrm>
            <a:off x="5988435" y="3848765"/>
            <a:ext cx="3037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tr-TR" sz="1800" b="1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</a:t>
            </a:r>
            <a:endParaRPr lang="tr-T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313B8220-9CF5-B1D3-9F70-F0CDAFC0E32E}"/>
              </a:ext>
            </a:extLst>
          </p:cNvPr>
          <p:cNvSpPr txBox="1"/>
          <p:nvPr/>
        </p:nvSpPr>
        <p:spPr>
          <a:xfrm>
            <a:off x="5932485" y="4889637"/>
            <a:ext cx="3037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tr-TR" sz="1800" b="1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</a:t>
            </a:r>
            <a:endParaRPr lang="tr-T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045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E594C-AF9C-28F2-F10E-A258FCC07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280589-FDB2-0E65-80C8-4641B661D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38" y="286603"/>
            <a:ext cx="11825416" cy="1450757"/>
          </a:xfrm>
        </p:spPr>
        <p:txBody>
          <a:bodyPr>
            <a:normAutofit fontScale="90000"/>
          </a:bodyPr>
          <a:lstStyle/>
          <a:p>
            <a:r>
              <a:rPr lang="tr-TR" dirty="0"/>
              <a:t>Dönem Sonu Değerlendirme Toplantıları, Ders/Öğretim Elemanı Değerlendirme Anketleri ve Bölüm Değerlendirme Anketi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11BB9C-6BC6-2042-485C-2FB0CE68A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38" y="2011679"/>
            <a:ext cx="11825416" cy="4660969"/>
          </a:xfrm>
        </p:spPr>
        <p:txBody>
          <a:bodyPr>
            <a:normAutofit/>
          </a:bodyPr>
          <a:lstStyle/>
          <a:p>
            <a:r>
              <a:rPr lang="tr-TR" sz="2800" b="1" dirty="0">
                <a:solidFill>
                  <a:srgbClr val="FF0000"/>
                </a:solidFill>
              </a:rPr>
              <a:t>Diş hekimliği Fakültesi</a:t>
            </a:r>
          </a:p>
          <a:p>
            <a:r>
              <a:rPr lang="tr-TR" sz="2800" b="1" dirty="0">
                <a:solidFill>
                  <a:srgbClr val="FF0000"/>
                </a:solidFill>
              </a:rPr>
              <a:t>Eğitim kalite yönetiminin </a:t>
            </a:r>
            <a:r>
              <a:rPr lang="tr-TR" sz="2800" dirty="0"/>
              <a:t>hem bir otomasyona bağlanması hem de kontrolünün sağlanabilmesi açısından KEYPS uygulamasının satın alınması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22A128E-74FC-BC21-44EB-0A1C1E020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791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50726-8A2D-6E0C-9247-B646B9AE4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326865-5CF1-39EB-D116-7039E3435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38" y="286603"/>
            <a:ext cx="11825416" cy="1450757"/>
          </a:xfrm>
        </p:spPr>
        <p:txBody>
          <a:bodyPr>
            <a:normAutofit fontScale="90000"/>
          </a:bodyPr>
          <a:lstStyle/>
          <a:p>
            <a:r>
              <a:rPr lang="tr-TR" dirty="0"/>
              <a:t>Dönem Sonu Değerlendirme Toplantıları, Ders/Öğretim Elemanı Değerlendirme Anketleri ve Bölüm Değerlendirme Anketi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9BB4C5-3222-EA5E-711A-85ECBE89D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38" y="2011679"/>
            <a:ext cx="11825416" cy="4660969"/>
          </a:xfrm>
        </p:spPr>
        <p:txBody>
          <a:bodyPr>
            <a:normAutofit/>
          </a:bodyPr>
          <a:lstStyle/>
          <a:p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Güzel Sanatlar ve Tasarım Fakültesi</a:t>
            </a:r>
          </a:p>
          <a:p>
            <a:r>
              <a:rPr lang="tr-TR" dirty="0"/>
              <a:t>Üniversitemize motosikletle ulaşım sağlayan öğrencilere, yerleşke içinde uygun bir noktada motosiklet otoparkı tahsis edilmesi, </a:t>
            </a:r>
            <a:r>
              <a:rPr lang="tr-TR" sz="2400" b="1" dirty="0">
                <a:solidFill>
                  <a:srgbClr val="FF0000"/>
                </a:solidFill>
              </a:rPr>
              <a:t>otoparkların genişletilmesi</a:t>
            </a:r>
            <a:endParaRPr lang="tr-TR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/>
              <a:t>Öğrenci sayılarının fazla olduğu bölümlerde/fakültelerde sınıfların </a:t>
            </a:r>
            <a:r>
              <a:rPr lang="tr-TR" b="1" dirty="0">
                <a:solidFill>
                  <a:srgbClr val="FF0000"/>
                </a:solidFill>
              </a:rPr>
              <a:t>fiziki koşullarının</a:t>
            </a:r>
            <a:r>
              <a:rPr lang="tr-TR" dirty="0"/>
              <a:t> (masa, sandalye, prizler ve projeksiyon) </a:t>
            </a:r>
            <a:r>
              <a:rPr lang="tr-TR" b="1" dirty="0">
                <a:solidFill>
                  <a:srgbClr val="FF0000"/>
                </a:solidFill>
              </a:rPr>
              <a:t>iyileştirilmesi</a:t>
            </a:r>
            <a:r>
              <a:rPr lang="tr-TR" dirty="0"/>
              <a:t> talebi</a:t>
            </a:r>
            <a:endParaRPr lang="tr-T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>
                <a:solidFill>
                  <a:srgbClr val="FF0000"/>
                </a:solidFill>
              </a:rPr>
              <a:t>Projeksiyon cihazlarının </a:t>
            </a:r>
            <a:r>
              <a:rPr lang="tr-TR" dirty="0"/>
              <a:t>kalitesinin düşük olması nedeniyle görüş problemleri </a:t>
            </a:r>
          </a:p>
          <a:p>
            <a:pPr algn="just"/>
            <a:r>
              <a:rPr lang="tr-TR" dirty="0"/>
              <a:t>Bilgisayar laboratuvarındaki </a:t>
            </a:r>
            <a:r>
              <a:rPr lang="tr-TR" b="1" dirty="0">
                <a:solidFill>
                  <a:srgbClr val="FF0000"/>
                </a:solidFill>
              </a:rPr>
              <a:t>bilgisayarların eski olması </a:t>
            </a:r>
            <a:r>
              <a:rPr lang="tr-TR" dirty="0"/>
              <a:t>nedeniyle yazılımları kaldırmaması </a:t>
            </a:r>
          </a:p>
          <a:p>
            <a:pPr algn="just"/>
            <a:r>
              <a:rPr lang="tr-TR" dirty="0"/>
              <a:t>Kış aylarında </a:t>
            </a:r>
            <a:r>
              <a:rPr lang="tr-TR" b="1" dirty="0">
                <a:solidFill>
                  <a:srgbClr val="FF0000"/>
                </a:solidFill>
              </a:rPr>
              <a:t>kuzey sınıflarda ısınma </a:t>
            </a:r>
            <a:r>
              <a:rPr lang="tr-TR" dirty="0"/>
              <a:t>sıkıntıları</a:t>
            </a:r>
          </a:p>
          <a:p>
            <a:pPr algn="just"/>
            <a:r>
              <a:rPr lang="tr-TR" b="1" dirty="0">
                <a:solidFill>
                  <a:srgbClr val="FF0000"/>
                </a:solidFill>
              </a:rPr>
              <a:t>Kütüphanede</a:t>
            </a:r>
            <a:r>
              <a:rPr lang="tr-TR" dirty="0"/>
              <a:t> iç mimarlık öğrencileri için </a:t>
            </a:r>
            <a:r>
              <a:rPr lang="tr-TR" b="1" dirty="0">
                <a:solidFill>
                  <a:srgbClr val="FF0000"/>
                </a:solidFill>
              </a:rPr>
              <a:t>ayrı</a:t>
            </a:r>
            <a:r>
              <a:rPr lang="tr-TR" dirty="0"/>
              <a:t> </a:t>
            </a:r>
            <a:r>
              <a:rPr lang="tr-TR" b="1" dirty="0">
                <a:solidFill>
                  <a:srgbClr val="FF0000"/>
                </a:solidFill>
              </a:rPr>
              <a:t>bir</a:t>
            </a:r>
            <a:r>
              <a:rPr lang="tr-TR" dirty="0"/>
              <a:t> </a:t>
            </a:r>
            <a:r>
              <a:rPr lang="tr-TR" b="1" dirty="0">
                <a:solidFill>
                  <a:srgbClr val="FF0000"/>
                </a:solidFill>
              </a:rPr>
              <a:t>çalışma</a:t>
            </a:r>
            <a:r>
              <a:rPr lang="tr-TR" dirty="0"/>
              <a:t> alanı tahsis edilmesi</a:t>
            </a:r>
          </a:p>
          <a:p>
            <a:pPr algn="just"/>
            <a:r>
              <a:rPr lang="tr-TR" b="1" dirty="0">
                <a:solidFill>
                  <a:srgbClr val="FF0000"/>
                </a:solidFill>
              </a:rPr>
              <a:t>Anketlerin yapılmasından </a:t>
            </a:r>
            <a:r>
              <a:rPr lang="tr-TR" dirty="0"/>
              <a:t>kaynaklı şikayet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4A732D8-10AD-222E-DC03-01C20558E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866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460E50-5C80-108F-B28E-8041D2EE9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995" y="286603"/>
            <a:ext cx="11850129" cy="1450757"/>
          </a:xfrm>
        </p:spPr>
        <p:txBody>
          <a:bodyPr>
            <a:normAutofit fontScale="90000"/>
          </a:bodyPr>
          <a:lstStyle/>
          <a:p>
            <a:r>
              <a:rPr lang="tr-TR" dirty="0"/>
              <a:t>Dönem Sonu Değerlendirme Toplantıları, Ders/Öğretim Elemanı Değerlendirme Anketleri ve Bölüm Değerlendirme Anketi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343256-1B65-647E-9B27-0541E4372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95" y="2011680"/>
            <a:ext cx="11850129" cy="4623898"/>
          </a:xfrm>
        </p:spPr>
        <p:txBody>
          <a:bodyPr>
            <a:normAutofit/>
          </a:bodyPr>
          <a:lstStyle/>
          <a:p>
            <a:pPr algn="just"/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Güzel Sanatlar ve Tasarım Fakültesi</a:t>
            </a:r>
          </a:p>
          <a:p>
            <a:pPr algn="just"/>
            <a:r>
              <a:rPr lang="tr-TR" b="1" dirty="0">
                <a:solidFill>
                  <a:srgbClr val="FF0000"/>
                </a:solidFill>
              </a:rPr>
              <a:t>Yurtta</a:t>
            </a:r>
            <a:r>
              <a:rPr lang="tr-TR" dirty="0"/>
              <a:t> kalan öğrencilerin gece kampüs içine </a:t>
            </a:r>
            <a:r>
              <a:rPr lang="tr-TR" b="1" dirty="0">
                <a:solidFill>
                  <a:srgbClr val="FF0000"/>
                </a:solidFill>
              </a:rPr>
              <a:t>yürüyüşe</a:t>
            </a:r>
            <a:r>
              <a:rPr lang="tr-TR" dirty="0"/>
              <a:t> çıkmalarına izin verilmemesi</a:t>
            </a:r>
          </a:p>
          <a:p>
            <a:pPr algn="just"/>
            <a:r>
              <a:rPr lang="tr-TR" b="1" dirty="0">
                <a:solidFill>
                  <a:srgbClr val="FF0000"/>
                </a:solidFill>
              </a:rPr>
              <a:t>İnternet</a:t>
            </a:r>
            <a:r>
              <a:rPr lang="tr-TR" dirty="0"/>
              <a:t> hızının yetersiz olması</a:t>
            </a:r>
          </a:p>
          <a:p>
            <a:pPr algn="just"/>
            <a:r>
              <a:rPr lang="tr-TR" dirty="0"/>
              <a:t>Proje derslerinde öğretim elemanı başına düşmesi gereken öğrenci sayısının 6-8 olması gerekirken, İç Mimarlık ve Çevre Tasarımı Bölümünde 30-35 öğrenci olarak değişmektedir. Farklı konularda uzmanlık alanına sahip </a:t>
            </a:r>
            <a:r>
              <a:rPr lang="tr-TR" b="1" dirty="0">
                <a:solidFill>
                  <a:srgbClr val="FF0000"/>
                </a:solidFill>
              </a:rPr>
              <a:t>öğretim elemanı sayısının </a:t>
            </a:r>
            <a:r>
              <a:rPr lang="tr-TR" dirty="0"/>
              <a:t>arttırılması</a:t>
            </a:r>
          </a:p>
          <a:p>
            <a:pPr lvl="0"/>
            <a:r>
              <a:rPr lang="tr-TR" dirty="0"/>
              <a:t>Kampüs içindeki </a:t>
            </a:r>
            <a:r>
              <a:rPr lang="tr-TR" b="1" dirty="0">
                <a:solidFill>
                  <a:srgbClr val="FF0000"/>
                </a:solidFill>
              </a:rPr>
              <a:t>köpek</a:t>
            </a:r>
            <a:r>
              <a:rPr lang="tr-TR" dirty="0"/>
              <a:t> sayısının fazla olması nedeniyle öğrencilerin korkması</a:t>
            </a:r>
          </a:p>
          <a:p>
            <a:pPr lvl="0"/>
            <a:r>
              <a:rPr lang="tr-TR" dirty="0"/>
              <a:t>Fakülte içindeki </a:t>
            </a:r>
            <a:r>
              <a:rPr lang="tr-TR" b="1" dirty="0">
                <a:solidFill>
                  <a:srgbClr val="FF0000"/>
                </a:solidFill>
              </a:rPr>
              <a:t>temizlik</a:t>
            </a:r>
            <a:r>
              <a:rPr lang="tr-TR" dirty="0"/>
              <a:t> görevlisi sayısının az olması nedeniyle tuvaletlerde temizliğin yetersiz olması</a:t>
            </a:r>
          </a:p>
          <a:p>
            <a:pPr lvl="0"/>
            <a:r>
              <a:rPr lang="tr-TR" dirty="0"/>
              <a:t>Kampüs içinde </a:t>
            </a:r>
            <a:r>
              <a:rPr lang="tr-TR" b="1" dirty="0">
                <a:solidFill>
                  <a:srgbClr val="FF0000"/>
                </a:solidFill>
              </a:rPr>
              <a:t>ATM</a:t>
            </a:r>
            <a:r>
              <a:rPr lang="tr-TR" dirty="0"/>
              <a:t> olmaması</a:t>
            </a:r>
          </a:p>
          <a:p>
            <a:pPr lvl="0"/>
            <a:r>
              <a:rPr lang="tr-TR" b="1" dirty="0">
                <a:solidFill>
                  <a:srgbClr val="FF0000"/>
                </a:solidFill>
              </a:rPr>
              <a:t>Kadın</a:t>
            </a:r>
            <a:r>
              <a:rPr lang="tr-TR" dirty="0"/>
              <a:t> ve </a:t>
            </a:r>
            <a:r>
              <a:rPr lang="tr-TR" b="1" dirty="0">
                <a:solidFill>
                  <a:srgbClr val="FF0000"/>
                </a:solidFill>
              </a:rPr>
              <a:t>erkek</a:t>
            </a:r>
            <a:r>
              <a:rPr lang="tr-TR" dirty="0"/>
              <a:t> </a:t>
            </a:r>
            <a:r>
              <a:rPr lang="tr-TR" b="1" dirty="0">
                <a:solidFill>
                  <a:srgbClr val="FF0000"/>
                </a:solidFill>
              </a:rPr>
              <a:t>mescidi</a:t>
            </a:r>
            <a:r>
              <a:rPr lang="tr-TR" dirty="0"/>
              <a:t> olarak iki ayrı mekanın tahsis edilmesi</a:t>
            </a:r>
          </a:p>
          <a:p>
            <a:pPr algn="just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F05CF20-300D-C59E-5317-BF3C55B50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07128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DarkSeedLeftStep">
      <a:dk1>
        <a:srgbClr val="000000"/>
      </a:dk1>
      <a:lt1>
        <a:srgbClr val="FFFFFF"/>
      </a:lt1>
      <a:dk2>
        <a:srgbClr val="412E24"/>
      </a:dk2>
      <a:lt2>
        <a:srgbClr val="E8E2E8"/>
      </a:lt2>
      <a:accent1>
        <a:srgbClr val="47B547"/>
      </a:accent1>
      <a:accent2>
        <a:srgbClr val="6CB13B"/>
      </a:accent2>
      <a:accent3>
        <a:srgbClr val="98A942"/>
      </a:accent3>
      <a:accent4>
        <a:srgbClr val="B1933B"/>
      </a:accent4>
      <a:accent5>
        <a:srgbClr val="C3744D"/>
      </a:accent5>
      <a:accent6>
        <a:srgbClr val="B13B45"/>
      </a:accent6>
      <a:hlink>
        <a:srgbClr val="AF743A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2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2912</TotalTime>
  <Words>2457</Words>
  <Application>Microsoft Office PowerPoint</Application>
  <PresentationFormat>Geniş ekran</PresentationFormat>
  <Paragraphs>435</Paragraphs>
  <Slides>31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31</vt:i4>
      </vt:variant>
    </vt:vector>
  </HeadingPairs>
  <TitlesOfParts>
    <vt:vector size="42" baseType="lpstr">
      <vt:lpstr>Aptos</vt:lpstr>
      <vt:lpstr>Aptos Narrow</vt:lpstr>
      <vt:lpstr>Arial</vt:lpstr>
      <vt:lpstr>Calibri</vt:lpstr>
      <vt:lpstr>Calibri Light</vt:lpstr>
      <vt:lpstr>Century Gothic</vt:lpstr>
      <vt:lpstr>Roboto</vt:lpstr>
      <vt:lpstr>Sylfaen</vt:lpstr>
      <vt:lpstr>Times New Roman</vt:lpstr>
      <vt:lpstr>BrushVTI</vt:lpstr>
      <vt:lpstr>Geçmişe bakış</vt:lpstr>
      <vt:lpstr>KALİTE KOMİSYONU TOPLANTISI</vt:lpstr>
      <vt:lpstr>Yaklaşan Kalite Faaliyetleri</vt:lpstr>
      <vt:lpstr>GÜNDEM MADDELERİ</vt:lpstr>
      <vt:lpstr>Kalite Komisyonu Fen Edebiyat Fakültesi Temsilcisinin Belirlenerek Üniversite Senatosuna Önerisi</vt:lpstr>
      <vt:lpstr>Kalite Komisyonu Öğrenci Temsilcisinin Belirlenerek Üniversite Senatosuna Önerisi</vt:lpstr>
      <vt:lpstr>Kalite Alt Komisyonları Üyelerinin Yeniden Değerlendirilmesi  Alt komisyon başkanlıklarından komisyonlarına dahil olmasını istedikleri üye isimlerinin 20.10.2025 Pazartesi gününe kadar Kalite Koordinatörlüğüne iletmesinin talep edilmesi  </vt:lpstr>
      <vt:lpstr>Dönem Sonu Değerlendirme Toplantıları, Ders/Öğretim Elemanı Değerlendirme Anketleri ve Bölüm Değerlendirme Anketi </vt:lpstr>
      <vt:lpstr>Dönem Sonu Değerlendirme Toplantıları, Ders/Öğretim Elemanı Değerlendirme Anketleri ve Bölüm Değerlendirme Anketi </vt:lpstr>
      <vt:lpstr>Dönem Sonu Değerlendirme Toplantıları, Ders/Öğretim Elemanı Değerlendirme Anketleri ve Bölüm Değerlendirme Anketi </vt:lpstr>
      <vt:lpstr>Dönem Sonu Değerlendirme Toplantıları, Ders/Öğretim Elemanı Değerlendirme Anketleri ve Bölüm Değerlendirme Anketi </vt:lpstr>
      <vt:lpstr>Dönem Sonu Değerlendirme Toplantıları, Ders/Öğretim Elemanı Değerlendirme Anketleri ve Bölüm Değerlendirme Anketi </vt:lpstr>
      <vt:lpstr>Dönem Sonu Değerlendirme Toplantıları, Ders/Öğretim Elemanı Değerlendirme Anketleri ve Bölüm Değerlendirme Anketi </vt:lpstr>
      <vt:lpstr>Anket Sonuçlarının Değerlendirilmesi </vt:lpstr>
      <vt:lpstr>Üniversite Çalışanı (Akademik) Memnuniyet Anketi (en yüksek beş madde)</vt:lpstr>
      <vt:lpstr>Üniversite Çalışanı (Akademik) Memnuniyet Anketi (en düşük beş madde)</vt:lpstr>
      <vt:lpstr>PowerPoint Sunusu</vt:lpstr>
      <vt:lpstr>PowerPoint Sunusu</vt:lpstr>
      <vt:lpstr>Üniversite Çalışanı Memnuniyet Anketi  (açık uçlu sorular)</vt:lpstr>
      <vt:lpstr>Dış Paydaş (İşveren) Anketi</vt:lpstr>
      <vt:lpstr>Dış Paydaş (İşveren) Anketi</vt:lpstr>
      <vt:lpstr>Öğrenci Beklenti Anketi</vt:lpstr>
      <vt:lpstr>Görev Tanım Formları</vt:lpstr>
      <vt:lpstr>Kurumsal Akreditasyon Raporunda İstenenler/Yapılanlar</vt:lpstr>
      <vt:lpstr>Kurumsal Akreditasyon Raporunda İstenenler/Yapılanlar</vt:lpstr>
      <vt:lpstr>Kurumsal Akreditasyon Raporunda İstenenler/Yapılanlar</vt:lpstr>
      <vt:lpstr>Kurumsal Akreditasyon Raporunda İstenenler/Yapılanlar</vt:lpstr>
      <vt:lpstr>Kurumsal Akreditasyon Raporunda İstenenler/Yapılanlar</vt:lpstr>
      <vt:lpstr>Kurumsal Akreditasyon Raporunda İstenenler/Yapılanlar</vt:lpstr>
      <vt:lpstr>Kurumsal Akreditasyon Raporunda İstenenler/Yapılanlar</vt:lpstr>
      <vt:lpstr>Kurumsal Akreditasyon Raporunda İstenenler/Yapılanlar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gülçin canbulut</dc:creator>
  <cp:lastModifiedBy>Gülçin Canbulut</cp:lastModifiedBy>
  <cp:revision>43</cp:revision>
  <dcterms:created xsi:type="dcterms:W3CDTF">2024-10-09T09:20:34Z</dcterms:created>
  <dcterms:modified xsi:type="dcterms:W3CDTF">2025-10-16T12:14:00Z</dcterms:modified>
</cp:coreProperties>
</file>