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2A3E2-534C-4D6B-8A8C-50AEF50B78F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E823BC-CE04-4D93-BFFA-115D9E200B2C}">
      <dgm:prSet/>
      <dgm:spPr/>
      <dgm:t>
        <a:bodyPr/>
        <a:lstStyle/>
        <a:p>
          <a:r>
            <a:rPr lang="tr-TR" b="1" dirty="0"/>
            <a:t>Rektör yardımcısı </a:t>
          </a:r>
          <a:r>
            <a:rPr lang="tr-TR" dirty="0"/>
            <a:t>ve </a:t>
          </a:r>
          <a:r>
            <a:rPr lang="tr-TR" b="1" dirty="0"/>
            <a:t>her fakülte/yüksekokuldan birer öğretim elemanı</a:t>
          </a:r>
          <a:r>
            <a:rPr lang="tr-TR" dirty="0"/>
            <a:t>, ödül komisyonu üyesi olarak Rektör tarafından 3 (üç) yıllığına görevlendirilir. </a:t>
          </a:r>
          <a:endParaRPr lang="en-US" dirty="0"/>
        </a:p>
      </dgm:t>
    </dgm:pt>
    <dgm:pt modelId="{1AEEC004-562D-4623-8743-5EF7A2C0DEEC}" type="parTrans" cxnId="{D04A7C37-35AF-4842-A8E5-C0A29889C0C4}">
      <dgm:prSet/>
      <dgm:spPr/>
      <dgm:t>
        <a:bodyPr/>
        <a:lstStyle/>
        <a:p>
          <a:endParaRPr lang="en-US"/>
        </a:p>
      </dgm:t>
    </dgm:pt>
    <dgm:pt modelId="{6642E8FF-8C21-4E65-B923-7CABA0DB0E45}" type="sibTrans" cxnId="{D04A7C37-35AF-4842-A8E5-C0A29889C0C4}">
      <dgm:prSet/>
      <dgm:spPr/>
      <dgm:t>
        <a:bodyPr/>
        <a:lstStyle/>
        <a:p>
          <a:endParaRPr lang="en-US"/>
        </a:p>
      </dgm:t>
    </dgm:pt>
    <dgm:pt modelId="{B8E8BEDC-0326-459B-B597-4DB277D3A26A}">
      <dgm:prSet/>
      <dgm:spPr/>
      <dgm:t>
        <a:bodyPr/>
        <a:lstStyle/>
        <a:p>
          <a:r>
            <a:rPr lang="tr-TR" dirty="0"/>
            <a:t>Komisyona </a:t>
          </a:r>
          <a:r>
            <a:rPr lang="tr-TR" b="1" dirty="0"/>
            <a:t>Rektör yardımcısı</a:t>
          </a:r>
          <a:r>
            <a:rPr lang="tr-TR" dirty="0"/>
            <a:t> başkanlık yapar. </a:t>
          </a:r>
          <a:endParaRPr lang="en-US" dirty="0"/>
        </a:p>
      </dgm:t>
    </dgm:pt>
    <dgm:pt modelId="{16B4993B-B640-402C-952D-CD9887C9C494}" type="parTrans" cxnId="{97379A83-DE00-4C7A-BCD8-2184CD586712}">
      <dgm:prSet/>
      <dgm:spPr/>
      <dgm:t>
        <a:bodyPr/>
        <a:lstStyle/>
        <a:p>
          <a:endParaRPr lang="en-US"/>
        </a:p>
      </dgm:t>
    </dgm:pt>
    <dgm:pt modelId="{8911C96C-17E7-410F-91CE-605CA4ACBE1A}" type="sibTrans" cxnId="{97379A83-DE00-4C7A-BCD8-2184CD586712}">
      <dgm:prSet/>
      <dgm:spPr/>
      <dgm:t>
        <a:bodyPr/>
        <a:lstStyle/>
        <a:p>
          <a:endParaRPr lang="en-US"/>
        </a:p>
      </dgm:t>
    </dgm:pt>
    <dgm:pt modelId="{D6B33B4A-F4B6-4221-9556-99E0E205933A}" type="pres">
      <dgm:prSet presAssocID="{34F2A3E2-534C-4D6B-8A8C-50AEF50B78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917490-888A-477A-90AB-1EF4A8C8EB5B}" type="pres">
      <dgm:prSet presAssocID="{FDE823BC-CE04-4D93-BFFA-115D9E200B2C}" presName="hierRoot1" presStyleCnt="0"/>
      <dgm:spPr/>
    </dgm:pt>
    <dgm:pt modelId="{43221548-9886-4A1D-AF61-075B520AE703}" type="pres">
      <dgm:prSet presAssocID="{FDE823BC-CE04-4D93-BFFA-115D9E200B2C}" presName="composite" presStyleCnt="0"/>
      <dgm:spPr/>
    </dgm:pt>
    <dgm:pt modelId="{0DEDFC00-1BC8-430A-A5A9-26A30D865CBD}" type="pres">
      <dgm:prSet presAssocID="{FDE823BC-CE04-4D93-BFFA-115D9E200B2C}" presName="background" presStyleLbl="node0" presStyleIdx="0" presStyleCnt="2"/>
      <dgm:spPr/>
    </dgm:pt>
    <dgm:pt modelId="{23E7FB49-FD88-44B9-8814-74875DFDF0BB}" type="pres">
      <dgm:prSet presAssocID="{FDE823BC-CE04-4D93-BFFA-115D9E200B2C}" presName="text" presStyleLbl="fgAcc0" presStyleIdx="0" presStyleCnt="2">
        <dgm:presLayoutVars>
          <dgm:chPref val="3"/>
        </dgm:presLayoutVars>
      </dgm:prSet>
      <dgm:spPr/>
    </dgm:pt>
    <dgm:pt modelId="{B533E045-B493-440B-AFF9-217662ECE9D0}" type="pres">
      <dgm:prSet presAssocID="{FDE823BC-CE04-4D93-BFFA-115D9E200B2C}" presName="hierChild2" presStyleCnt="0"/>
      <dgm:spPr/>
    </dgm:pt>
    <dgm:pt modelId="{EB0B2DEF-D99A-4048-A9E7-8906AAFEF865}" type="pres">
      <dgm:prSet presAssocID="{B8E8BEDC-0326-459B-B597-4DB277D3A26A}" presName="hierRoot1" presStyleCnt="0"/>
      <dgm:spPr/>
    </dgm:pt>
    <dgm:pt modelId="{381AE173-CAC8-4DA8-8F63-1C3A63DDA001}" type="pres">
      <dgm:prSet presAssocID="{B8E8BEDC-0326-459B-B597-4DB277D3A26A}" presName="composite" presStyleCnt="0"/>
      <dgm:spPr/>
    </dgm:pt>
    <dgm:pt modelId="{316ED5E3-11EF-459D-B6D6-AE0D7574686E}" type="pres">
      <dgm:prSet presAssocID="{B8E8BEDC-0326-459B-B597-4DB277D3A26A}" presName="background" presStyleLbl="node0" presStyleIdx="1" presStyleCnt="2"/>
      <dgm:spPr/>
    </dgm:pt>
    <dgm:pt modelId="{F239E1EA-D914-41D0-B8B9-15FC10B37A8C}" type="pres">
      <dgm:prSet presAssocID="{B8E8BEDC-0326-459B-B597-4DB277D3A26A}" presName="text" presStyleLbl="fgAcc0" presStyleIdx="1" presStyleCnt="2">
        <dgm:presLayoutVars>
          <dgm:chPref val="3"/>
        </dgm:presLayoutVars>
      </dgm:prSet>
      <dgm:spPr/>
    </dgm:pt>
    <dgm:pt modelId="{4A94169C-3D38-40AE-A030-B3FA0577AD1C}" type="pres">
      <dgm:prSet presAssocID="{B8E8BEDC-0326-459B-B597-4DB277D3A26A}" presName="hierChild2" presStyleCnt="0"/>
      <dgm:spPr/>
    </dgm:pt>
  </dgm:ptLst>
  <dgm:cxnLst>
    <dgm:cxn modelId="{D04A7C37-35AF-4842-A8E5-C0A29889C0C4}" srcId="{34F2A3E2-534C-4D6B-8A8C-50AEF50B78F2}" destId="{FDE823BC-CE04-4D93-BFFA-115D9E200B2C}" srcOrd="0" destOrd="0" parTransId="{1AEEC004-562D-4623-8743-5EF7A2C0DEEC}" sibTransId="{6642E8FF-8C21-4E65-B923-7CABA0DB0E45}"/>
    <dgm:cxn modelId="{8E86693F-426F-42F6-A46A-4710452068A6}" type="presOf" srcId="{FDE823BC-CE04-4D93-BFFA-115D9E200B2C}" destId="{23E7FB49-FD88-44B9-8814-74875DFDF0BB}" srcOrd="0" destOrd="0" presId="urn:microsoft.com/office/officeart/2005/8/layout/hierarchy1"/>
    <dgm:cxn modelId="{AA0B4967-468F-4E66-AFB3-997A75D58DA3}" type="presOf" srcId="{B8E8BEDC-0326-459B-B597-4DB277D3A26A}" destId="{F239E1EA-D914-41D0-B8B9-15FC10B37A8C}" srcOrd="0" destOrd="0" presId="urn:microsoft.com/office/officeart/2005/8/layout/hierarchy1"/>
    <dgm:cxn modelId="{010F3280-B2FF-48EA-8DCD-0A4BECC168EA}" type="presOf" srcId="{34F2A3E2-534C-4D6B-8A8C-50AEF50B78F2}" destId="{D6B33B4A-F4B6-4221-9556-99E0E205933A}" srcOrd="0" destOrd="0" presId="urn:microsoft.com/office/officeart/2005/8/layout/hierarchy1"/>
    <dgm:cxn modelId="{97379A83-DE00-4C7A-BCD8-2184CD586712}" srcId="{34F2A3E2-534C-4D6B-8A8C-50AEF50B78F2}" destId="{B8E8BEDC-0326-459B-B597-4DB277D3A26A}" srcOrd="1" destOrd="0" parTransId="{16B4993B-B640-402C-952D-CD9887C9C494}" sibTransId="{8911C96C-17E7-410F-91CE-605CA4ACBE1A}"/>
    <dgm:cxn modelId="{925A6F8C-CD0D-42C6-A33C-D7ABF8248FD8}" type="presParOf" srcId="{D6B33B4A-F4B6-4221-9556-99E0E205933A}" destId="{02917490-888A-477A-90AB-1EF4A8C8EB5B}" srcOrd="0" destOrd="0" presId="urn:microsoft.com/office/officeart/2005/8/layout/hierarchy1"/>
    <dgm:cxn modelId="{7E48D9F4-F6F3-407B-AD0C-4DA6EC6BD937}" type="presParOf" srcId="{02917490-888A-477A-90AB-1EF4A8C8EB5B}" destId="{43221548-9886-4A1D-AF61-075B520AE703}" srcOrd="0" destOrd="0" presId="urn:microsoft.com/office/officeart/2005/8/layout/hierarchy1"/>
    <dgm:cxn modelId="{0DA8C2BF-A55F-4F2A-8D33-47C89E1EA6D0}" type="presParOf" srcId="{43221548-9886-4A1D-AF61-075B520AE703}" destId="{0DEDFC00-1BC8-430A-A5A9-26A30D865CBD}" srcOrd="0" destOrd="0" presId="urn:microsoft.com/office/officeart/2005/8/layout/hierarchy1"/>
    <dgm:cxn modelId="{1414DCAC-CC0D-42CF-8CBD-7D3B00160A7C}" type="presParOf" srcId="{43221548-9886-4A1D-AF61-075B520AE703}" destId="{23E7FB49-FD88-44B9-8814-74875DFDF0BB}" srcOrd="1" destOrd="0" presId="urn:microsoft.com/office/officeart/2005/8/layout/hierarchy1"/>
    <dgm:cxn modelId="{07F4E853-89A5-4E09-8F88-3B4B01CE9C50}" type="presParOf" srcId="{02917490-888A-477A-90AB-1EF4A8C8EB5B}" destId="{B533E045-B493-440B-AFF9-217662ECE9D0}" srcOrd="1" destOrd="0" presId="urn:microsoft.com/office/officeart/2005/8/layout/hierarchy1"/>
    <dgm:cxn modelId="{7879F29C-B326-4EB9-81F6-9167D42D9FDC}" type="presParOf" srcId="{D6B33B4A-F4B6-4221-9556-99E0E205933A}" destId="{EB0B2DEF-D99A-4048-A9E7-8906AAFEF865}" srcOrd="1" destOrd="0" presId="urn:microsoft.com/office/officeart/2005/8/layout/hierarchy1"/>
    <dgm:cxn modelId="{8A946BBA-2961-4441-8D1B-F90ECEBFAB69}" type="presParOf" srcId="{EB0B2DEF-D99A-4048-A9E7-8906AAFEF865}" destId="{381AE173-CAC8-4DA8-8F63-1C3A63DDA001}" srcOrd="0" destOrd="0" presId="urn:microsoft.com/office/officeart/2005/8/layout/hierarchy1"/>
    <dgm:cxn modelId="{0845EF18-0507-43E2-8FF3-9F1EE93AE152}" type="presParOf" srcId="{381AE173-CAC8-4DA8-8F63-1C3A63DDA001}" destId="{316ED5E3-11EF-459D-B6D6-AE0D7574686E}" srcOrd="0" destOrd="0" presId="urn:microsoft.com/office/officeart/2005/8/layout/hierarchy1"/>
    <dgm:cxn modelId="{62CD31C2-E337-4650-AA45-E3C331F06F56}" type="presParOf" srcId="{381AE173-CAC8-4DA8-8F63-1C3A63DDA001}" destId="{F239E1EA-D914-41D0-B8B9-15FC10B37A8C}" srcOrd="1" destOrd="0" presId="urn:microsoft.com/office/officeart/2005/8/layout/hierarchy1"/>
    <dgm:cxn modelId="{4366F15D-3190-433D-91E0-6F7CEB35E1F2}" type="presParOf" srcId="{EB0B2DEF-D99A-4048-A9E7-8906AAFEF865}" destId="{4A94169C-3D38-40AE-A030-B3FA0577AD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75B58-EAAB-475D-9F49-E69568C1D01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88E21DDC-1E5B-47C1-8FA1-D4381DC5618A}">
      <dgm:prSet phldrT="[Metin]" custT="1"/>
      <dgm:spPr/>
      <dgm:t>
        <a:bodyPr/>
        <a:lstStyle/>
        <a:p>
          <a:r>
            <a:rPr lang="tr-TR" sz="2000" dirty="0"/>
            <a:t> Ödüller, bitirilen </a:t>
          </a:r>
          <a:r>
            <a:rPr lang="tr-TR" sz="2000" b="1" dirty="0"/>
            <a:t>takvim yılındaki </a:t>
          </a:r>
          <a:r>
            <a:rPr lang="tr-TR" sz="2000" dirty="0"/>
            <a:t>faaliyetleri kapsar.</a:t>
          </a:r>
        </a:p>
      </dgm:t>
    </dgm:pt>
    <dgm:pt modelId="{C8E2D2FE-4707-4B15-9DB1-D5D7A5924D16}" type="parTrans" cxnId="{33654C7C-825A-482C-A519-3698466598E1}">
      <dgm:prSet/>
      <dgm:spPr/>
      <dgm:t>
        <a:bodyPr/>
        <a:lstStyle/>
        <a:p>
          <a:endParaRPr lang="tr-TR" sz="5400"/>
        </a:p>
      </dgm:t>
    </dgm:pt>
    <dgm:pt modelId="{430D1B75-0D7C-45E0-9E33-42B77EEF4A5A}" type="sibTrans" cxnId="{33654C7C-825A-482C-A519-3698466598E1}">
      <dgm:prSet/>
      <dgm:spPr/>
      <dgm:t>
        <a:bodyPr/>
        <a:lstStyle/>
        <a:p>
          <a:endParaRPr lang="tr-TR" sz="5400"/>
        </a:p>
      </dgm:t>
    </dgm:pt>
    <dgm:pt modelId="{1F2CE6E9-DF27-4D7A-AA4B-B0C338D43D76}">
      <dgm:prSet phldrT="[Metin]" custT="1"/>
      <dgm:spPr/>
      <dgm:t>
        <a:bodyPr/>
        <a:lstStyle/>
        <a:p>
          <a:r>
            <a:rPr lang="tr-TR" sz="2000" dirty="0"/>
            <a:t>Ödül Komisyonu tarafından </a:t>
          </a:r>
          <a:r>
            <a:rPr lang="tr-TR" sz="2000" b="1" dirty="0"/>
            <a:t>ocak ayı </a:t>
          </a:r>
          <a:r>
            <a:rPr lang="tr-TR" sz="2000" dirty="0"/>
            <a:t>sonunda her bir ödül türü için akademik/idari birimlerden isim önerileri talep edilir. </a:t>
          </a:r>
        </a:p>
      </dgm:t>
    </dgm:pt>
    <dgm:pt modelId="{5AE8815E-0C76-4FD1-97B6-A2158D7EAD60}" type="parTrans" cxnId="{7EF36761-05A1-4B4B-9AFA-E0A58EB01371}">
      <dgm:prSet/>
      <dgm:spPr/>
      <dgm:t>
        <a:bodyPr/>
        <a:lstStyle/>
        <a:p>
          <a:endParaRPr lang="tr-TR" sz="5400"/>
        </a:p>
      </dgm:t>
    </dgm:pt>
    <dgm:pt modelId="{46D66CE7-03E7-44A3-A85A-2F92EB967304}" type="sibTrans" cxnId="{7EF36761-05A1-4B4B-9AFA-E0A58EB01371}">
      <dgm:prSet/>
      <dgm:spPr/>
      <dgm:t>
        <a:bodyPr/>
        <a:lstStyle/>
        <a:p>
          <a:endParaRPr lang="tr-TR" sz="5400"/>
        </a:p>
      </dgm:t>
    </dgm:pt>
    <dgm:pt modelId="{7007156B-8F10-42EC-9570-885530D0EC97}">
      <dgm:prSet phldrT="[Metin]" custT="1"/>
      <dgm:spPr/>
      <dgm:t>
        <a:bodyPr/>
        <a:lstStyle/>
        <a:p>
          <a:r>
            <a:rPr lang="tr-TR" sz="1800" dirty="0"/>
            <a:t>Bilimsel Teşvik Ödülü almaya hak kazanan akademisyenler </a:t>
          </a:r>
          <a:r>
            <a:rPr lang="tr-TR" sz="1800" b="1" dirty="0"/>
            <a:t>Akademik Teşvik Düzenleme, Denetleme ve İtiraz Komisyonu</a:t>
          </a:r>
          <a:r>
            <a:rPr lang="tr-TR" sz="1800" dirty="0"/>
            <a:t> tarafından bildirilir. </a:t>
          </a:r>
        </a:p>
      </dgm:t>
    </dgm:pt>
    <dgm:pt modelId="{70AE3D93-B351-48F0-B87C-81557E5979E5}" type="parTrans" cxnId="{87157EE4-1705-4D18-9593-4770DAC710AC}">
      <dgm:prSet/>
      <dgm:spPr/>
      <dgm:t>
        <a:bodyPr/>
        <a:lstStyle/>
        <a:p>
          <a:endParaRPr lang="tr-TR" sz="5400"/>
        </a:p>
      </dgm:t>
    </dgm:pt>
    <dgm:pt modelId="{8E40D6EF-0E7C-498C-8FDD-195907E2D8A7}" type="sibTrans" cxnId="{87157EE4-1705-4D18-9593-4770DAC710AC}">
      <dgm:prSet/>
      <dgm:spPr/>
      <dgm:t>
        <a:bodyPr/>
        <a:lstStyle/>
        <a:p>
          <a:endParaRPr lang="tr-TR" sz="5400"/>
        </a:p>
      </dgm:t>
    </dgm:pt>
    <dgm:pt modelId="{D1E8ADAC-8B8E-40F0-8CB6-93F6FAEC394A}">
      <dgm:prSet phldrT="[Metin]" custT="1"/>
      <dgm:spPr/>
      <dgm:t>
        <a:bodyPr/>
        <a:lstStyle/>
        <a:p>
          <a:r>
            <a:rPr lang="tr-TR" sz="2000" dirty="0"/>
            <a:t>Ödül Komisyonu önerileri inceler ve ödüle layık görülen akademik/idari personel ve öğrencileri belirleyerek </a:t>
          </a:r>
          <a:r>
            <a:rPr lang="tr-TR" sz="2000" b="1" dirty="0"/>
            <a:t>Rektörlüğe</a:t>
          </a:r>
          <a:r>
            <a:rPr lang="tr-TR" sz="2000" dirty="0"/>
            <a:t> öneride bulunur. </a:t>
          </a:r>
        </a:p>
      </dgm:t>
    </dgm:pt>
    <dgm:pt modelId="{735BDEF0-9E84-40F0-A7B8-E0A7EF2257B1}" type="parTrans" cxnId="{D62DAF5E-EE86-4275-992D-9D396745BD81}">
      <dgm:prSet/>
      <dgm:spPr/>
      <dgm:t>
        <a:bodyPr/>
        <a:lstStyle/>
        <a:p>
          <a:endParaRPr lang="tr-TR" sz="5400"/>
        </a:p>
      </dgm:t>
    </dgm:pt>
    <dgm:pt modelId="{285A4957-AA13-4CA6-AC1F-BFADFECC6AB1}" type="sibTrans" cxnId="{D62DAF5E-EE86-4275-992D-9D396745BD81}">
      <dgm:prSet/>
      <dgm:spPr/>
      <dgm:t>
        <a:bodyPr/>
        <a:lstStyle/>
        <a:p>
          <a:endParaRPr lang="tr-TR" sz="5400"/>
        </a:p>
      </dgm:t>
    </dgm:pt>
    <dgm:pt modelId="{2448DB00-5DD8-4EDE-90E9-BDBBDC7F0BB0}">
      <dgm:prSet phldrT="[Metin]" custT="1"/>
      <dgm:spPr/>
      <dgm:t>
        <a:bodyPr/>
        <a:lstStyle/>
        <a:p>
          <a:r>
            <a:rPr lang="tr-TR" sz="2000" dirty="0"/>
            <a:t>Ödüller her yıl </a:t>
          </a:r>
          <a:r>
            <a:rPr lang="tr-TR" sz="2000" b="1" dirty="0"/>
            <a:t>şubat ayında </a:t>
          </a:r>
          <a:r>
            <a:rPr lang="tr-TR" sz="2000" dirty="0"/>
            <a:t>düzenlenen ödül töreninde hak sahiplerine takdim edilir. </a:t>
          </a:r>
        </a:p>
      </dgm:t>
    </dgm:pt>
    <dgm:pt modelId="{331B8248-E435-4182-8E15-80F78929FD86}" type="parTrans" cxnId="{65CECBA9-A658-406F-9766-E324BEE33B4C}">
      <dgm:prSet/>
      <dgm:spPr/>
      <dgm:t>
        <a:bodyPr/>
        <a:lstStyle/>
        <a:p>
          <a:endParaRPr lang="tr-TR" sz="5400"/>
        </a:p>
      </dgm:t>
    </dgm:pt>
    <dgm:pt modelId="{B3DF9C61-F122-4E81-BA73-1FB9A85877FB}" type="sibTrans" cxnId="{65CECBA9-A658-406F-9766-E324BEE33B4C}">
      <dgm:prSet/>
      <dgm:spPr/>
      <dgm:t>
        <a:bodyPr/>
        <a:lstStyle/>
        <a:p>
          <a:endParaRPr lang="tr-TR" sz="5400"/>
        </a:p>
      </dgm:t>
    </dgm:pt>
    <dgm:pt modelId="{CDCFED2B-E74E-43E5-AEB7-140C34CBA22A}">
      <dgm:prSet phldrT="[Metin]" custT="1"/>
      <dgm:spPr/>
      <dgm:t>
        <a:bodyPr/>
        <a:lstStyle/>
        <a:p>
          <a:r>
            <a:rPr lang="tr-TR" sz="2000" dirty="0"/>
            <a:t>Ödülün takdim edileceği tarih ve yer ile ödüllendirilecek kişiler, ödül töreni </a:t>
          </a:r>
          <a:r>
            <a:rPr lang="tr-TR" sz="2000" b="1" dirty="0"/>
            <a:t>öncesinde</a:t>
          </a:r>
          <a:r>
            <a:rPr lang="tr-TR" sz="2000" dirty="0"/>
            <a:t> bilgilendirilir. </a:t>
          </a:r>
        </a:p>
      </dgm:t>
    </dgm:pt>
    <dgm:pt modelId="{2DCACF91-552E-4FEE-B5DB-9E8C32265578}" type="parTrans" cxnId="{049651E7-7AC2-4B25-84AB-E1942DC4BBC6}">
      <dgm:prSet/>
      <dgm:spPr/>
      <dgm:t>
        <a:bodyPr/>
        <a:lstStyle/>
        <a:p>
          <a:endParaRPr lang="tr-TR" sz="5400"/>
        </a:p>
      </dgm:t>
    </dgm:pt>
    <dgm:pt modelId="{1BC540DE-8270-4844-BA65-25547A8D9DD1}" type="sibTrans" cxnId="{049651E7-7AC2-4B25-84AB-E1942DC4BBC6}">
      <dgm:prSet/>
      <dgm:spPr/>
      <dgm:t>
        <a:bodyPr/>
        <a:lstStyle/>
        <a:p>
          <a:endParaRPr lang="tr-TR" sz="5400"/>
        </a:p>
      </dgm:t>
    </dgm:pt>
    <dgm:pt modelId="{1512BE88-DB74-4DE0-BED5-3D4851F72DB3}" type="pres">
      <dgm:prSet presAssocID="{4E075B58-EAAB-475D-9F49-E69568C1D01F}" presName="linear" presStyleCnt="0">
        <dgm:presLayoutVars>
          <dgm:dir/>
          <dgm:animLvl val="lvl"/>
          <dgm:resizeHandles val="exact"/>
        </dgm:presLayoutVars>
      </dgm:prSet>
      <dgm:spPr/>
    </dgm:pt>
    <dgm:pt modelId="{D3A9D50A-BFDA-46B5-9B22-B5199FC75FC8}" type="pres">
      <dgm:prSet presAssocID="{88E21DDC-1E5B-47C1-8FA1-D4381DC5618A}" presName="parentLin" presStyleCnt="0"/>
      <dgm:spPr/>
    </dgm:pt>
    <dgm:pt modelId="{F04DD2C1-08B0-4484-AC2C-A58A955A47C4}" type="pres">
      <dgm:prSet presAssocID="{88E21DDC-1E5B-47C1-8FA1-D4381DC5618A}" presName="parentLeftMargin" presStyleLbl="node1" presStyleIdx="0" presStyleCnt="6"/>
      <dgm:spPr/>
    </dgm:pt>
    <dgm:pt modelId="{13DD2B52-3EAD-426A-8EBE-DEED8ACBEC3A}" type="pres">
      <dgm:prSet presAssocID="{88E21DDC-1E5B-47C1-8FA1-D4381DC5618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4633AB-28F6-4408-9C57-DC505993CD19}" type="pres">
      <dgm:prSet presAssocID="{88E21DDC-1E5B-47C1-8FA1-D4381DC5618A}" presName="negativeSpace" presStyleCnt="0"/>
      <dgm:spPr/>
    </dgm:pt>
    <dgm:pt modelId="{471F0578-01FC-4E57-A1B6-9006EC2C769A}" type="pres">
      <dgm:prSet presAssocID="{88E21DDC-1E5B-47C1-8FA1-D4381DC5618A}" presName="childText" presStyleLbl="conFgAcc1" presStyleIdx="0" presStyleCnt="6">
        <dgm:presLayoutVars>
          <dgm:bulletEnabled val="1"/>
        </dgm:presLayoutVars>
      </dgm:prSet>
      <dgm:spPr/>
    </dgm:pt>
    <dgm:pt modelId="{C9F65728-697F-4DC0-9678-66E88496064A}" type="pres">
      <dgm:prSet presAssocID="{430D1B75-0D7C-45E0-9E33-42B77EEF4A5A}" presName="spaceBetweenRectangles" presStyleCnt="0"/>
      <dgm:spPr/>
    </dgm:pt>
    <dgm:pt modelId="{3732F913-8FFE-41EA-BF2E-6973D0F16DB5}" type="pres">
      <dgm:prSet presAssocID="{1F2CE6E9-DF27-4D7A-AA4B-B0C338D43D76}" presName="parentLin" presStyleCnt="0"/>
      <dgm:spPr/>
    </dgm:pt>
    <dgm:pt modelId="{8DE2A0AE-9535-473D-AFB4-8A402F752B67}" type="pres">
      <dgm:prSet presAssocID="{1F2CE6E9-DF27-4D7A-AA4B-B0C338D43D76}" presName="parentLeftMargin" presStyleLbl="node1" presStyleIdx="0" presStyleCnt="6"/>
      <dgm:spPr/>
    </dgm:pt>
    <dgm:pt modelId="{482F38E0-F44C-4166-9F18-E9B741C15A39}" type="pres">
      <dgm:prSet presAssocID="{1F2CE6E9-DF27-4D7A-AA4B-B0C338D43D7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4AD6A0-FCEA-4047-AB31-33A28AA410C6}" type="pres">
      <dgm:prSet presAssocID="{1F2CE6E9-DF27-4D7A-AA4B-B0C338D43D76}" presName="negativeSpace" presStyleCnt="0"/>
      <dgm:spPr/>
    </dgm:pt>
    <dgm:pt modelId="{D46A5F6F-D4EF-4D3E-AA1E-9C7CACFC3773}" type="pres">
      <dgm:prSet presAssocID="{1F2CE6E9-DF27-4D7A-AA4B-B0C338D43D76}" presName="childText" presStyleLbl="conFgAcc1" presStyleIdx="1" presStyleCnt="6">
        <dgm:presLayoutVars>
          <dgm:bulletEnabled val="1"/>
        </dgm:presLayoutVars>
      </dgm:prSet>
      <dgm:spPr/>
    </dgm:pt>
    <dgm:pt modelId="{8617FE2B-9787-45D8-BB23-155B1F324368}" type="pres">
      <dgm:prSet presAssocID="{46D66CE7-03E7-44A3-A85A-2F92EB967304}" presName="spaceBetweenRectangles" presStyleCnt="0"/>
      <dgm:spPr/>
    </dgm:pt>
    <dgm:pt modelId="{27392BDA-25C3-4391-92A6-C47D2D323474}" type="pres">
      <dgm:prSet presAssocID="{7007156B-8F10-42EC-9570-885530D0EC97}" presName="parentLin" presStyleCnt="0"/>
      <dgm:spPr/>
    </dgm:pt>
    <dgm:pt modelId="{CAFDF64E-A7AA-4754-83B2-DE7523A4CE6E}" type="pres">
      <dgm:prSet presAssocID="{7007156B-8F10-42EC-9570-885530D0EC97}" presName="parentLeftMargin" presStyleLbl="node1" presStyleIdx="1" presStyleCnt="6"/>
      <dgm:spPr/>
    </dgm:pt>
    <dgm:pt modelId="{08591320-5B57-4F60-B5AA-28FDFAE55782}" type="pres">
      <dgm:prSet presAssocID="{7007156B-8F10-42EC-9570-885530D0EC9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DC96B7-F32A-453D-BDD8-BDA7E4383AC8}" type="pres">
      <dgm:prSet presAssocID="{7007156B-8F10-42EC-9570-885530D0EC97}" presName="negativeSpace" presStyleCnt="0"/>
      <dgm:spPr/>
    </dgm:pt>
    <dgm:pt modelId="{0D9924BE-B55F-4938-8737-6040918901EA}" type="pres">
      <dgm:prSet presAssocID="{7007156B-8F10-42EC-9570-885530D0EC97}" presName="childText" presStyleLbl="conFgAcc1" presStyleIdx="2" presStyleCnt="6">
        <dgm:presLayoutVars>
          <dgm:bulletEnabled val="1"/>
        </dgm:presLayoutVars>
      </dgm:prSet>
      <dgm:spPr/>
    </dgm:pt>
    <dgm:pt modelId="{85A6CBFE-C716-4654-8BEB-4BB5ACB1ECBD}" type="pres">
      <dgm:prSet presAssocID="{8E40D6EF-0E7C-498C-8FDD-195907E2D8A7}" presName="spaceBetweenRectangles" presStyleCnt="0"/>
      <dgm:spPr/>
    </dgm:pt>
    <dgm:pt modelId="{3F875261-3708-4BFB-B08D-E3AF939785AA}" type="pres">
      <dgm:prSet presAssocID="{D1E8ADAC-8B8E-40F0-8CB6-93F6FAEC394A}" presName="parentLin" presStyleCnt="0"/>
      <dgm:spPr/>
    </dgm:pt>
    <dgm:pt modelId="{B4FD3216-CB78-4F08-9E56-062ACA5EDBF4}" type="pres">
      <dgm:prSet presAssocID="{D1E8ADAC-8B8E-40F0-8CB6-93F6FAEC394A}" presName="parentLeftMargin" presStyleLbl="node1" presStyleIdx="2" presStyleCnt="6"/>
      <dgm:spPr/>
    </dgm:pt>
    <dgm:pt modelId="{9212E935-3BFE-4979-9F7B-007B0C703338}" type="pres">
      <dgm:prSet presAssocID="{D1E8ADAC-8B8E-40F0-8CB6-93F6FAEC394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E4D5B1B-29DD-41D6-B1E4-A751D8646091}" type="pres">
      <dgm:prSet presAssocID="{D1E8ADAC-8B8E-40F0-8CB6-93F6FAEC394A}" presName="negativeSpace" presStyleCnt="0"/>
      <dgm:spPr/>
    </dgm:pt>
    <dgm:pt modelId="{320DAD46-F342-4CBA-8441-B6691DF1CCD0}" type="pres">
      <dgm:prSet presAssocID="{D1E8ADAC-8B8E-40F0-8CB6-93F6FAEC394A}" presName="childText" presStyleLbl="conFgAcc1" presStyleIdx="3" presStyleCnt="6">
        <dgm:presLayoutVars>
          <dgm:bulletEnabled val="1"/>
        </dgm:presLayoutVars>
      </dgm:prSet>
      <dgm:spPr/>
    </dgm:pt>
    <dgm:pt modelId="{A6373E67-5CD0-43E8-A0F9-CBC3C550F20A}" type="pres">
      <dgm:prSet presAssocID="{285A4957-AA13-4CA6-AC1F-BFADFECC6AB1}" presName="spaceBetweenRectangles" presStyleCnt="0"/>
      <dgm:spPr/>
    </dgm:pt>
    <dgm:pt modelId="{44A53B2E-1AB9-4E29-B6DC-4A5A9D4ABAC2}" type="pres">
      <dgm:prSet presAssocID="{2448DB00-5DD8-4EDE-90E9-BDBBDC7F0BB0}" presName="parentLin" presStyleCnt="0"/>
      <dgm:spPr/>
    </dgm:pt>
    <dgm:pt modelId="{45E21386-B056-43EC-B3D4-15E891728C37}" type="pres">
      <dgm:prSet presAssocID="{2448DB00-5DD8-4EDE-90E9-BDBBDC7F0BB0}" presName="parentLeftMargin" presStyleLbl="node1" presStyleIdx="3" presStyleCnt="6"/>
      <dgm:spPr/>
    </dgm:pt>
    <dgm:pt modelId="{0D103ABB-3646-4E91-9F0A-081B73E06EBB}" type="pres">
      <dgm:prSet presAssocID="{2448DB00-5DD8-4EDE-90E9-BDBBDC7F0BB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4882FF-28A8-427E-8B72-582FC1E4D192}" type="pres">
      <dgm:prSet presAssocID="{2448DB00-5DD8-4EDE-90E9-BDBBDC7F0BB0}" presName="negativeSpace" presStyleCnt="0"/>
      <dgm:spPr/>
    </dgm:pt>
    <dgm:pt modelId="{60E90A65-1D7C-47F6-AAA0-21BEA12581B3}" type="pres">
      <dgm:prSet presAssocID="{2448DB00-5DD8-4EDE-90E9-BDBBDC7F0BB0}" presName="childText" presStyleLbl="conFgAcc1" presStyleIdx="4" presStyleCnt="6">
        <dgm:presLayoutVars>
          <dgm:bulletEnabled val="1"/>
        </dgm:presLayoutVars>
      </dgm:prSet>
      <dgm:spPr/>
    </dgm:pt>
    <dgm:pt modelId="{2035C341-67C4-42D3-95CF-EE4FE20D7739}" type="pres">
      <dgm:prSet presAssocID="{B3DF9C61-F122-4E81-BA73-1FB9A85877FB}" presName="spaceBetweenRectangles" presStyleCnt="0"/>
      <dgm:spPr/>
    </dgm:pt>
    <dgm:pt modelId="{4E6D7020-746B-471C-B07C-F372A84592F4}" type="pres">
      <dgm:prSet presAssocID="{CDCFED2B-E74E-43E5-AEB7-140C34CBA22A}" presName="parentLin" presStyleCnt="0"/>
      <dgm:spPr/>
    </dgm:pt>
    <dgm:pt modelId="{5C0C25C0-B630-43F6-B7F9-309FDDA1AA53}" type="pres">
      <dgm:prSet presAssocID="{CDCFED2B-E74E-43E5-AEB7-140C34CBA22A}" presName="parentLeftMargin" presStyleLbl="node1" presStyleIdx="4" presStyleCnt="6"/>
      <dgm:spPr/>
    </dgm:pt>
    <dgm:pt modelId="{DAE5CF53-C31B-499A-B69B-1734B40D7C25}" type="pres">
      <dgm:prSet presAssocID="{CDCFED2B-E74E-43E5-AEB7-140C34CBA22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3769BB0-D79D-49D6-AC5D-527BD8BA7590}" type="pres">
      <dgm:prSet presAssocID="{CDCFED2B-E74E-43E5-AEB7-140C34CBA22A}" presName="negativeSpace" presStyleCnt="0"/>
      <dgm:spPr/>
    </dgm:pt>
    <dgm:pt modelId="{CABC7639-B79C-4E59-85AA-BFCE555FC45F}" type="pres">
      <dgm:prSet presAssocID="{CDCFED2B-E74E-43E5-AEB7-140C34CBA22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99CA719-16D6-498A-8694-49F9D6241B07}" type="presOf" srcId="{88E21DDC-1E5B-47C1-8FA1-D4381DC5618A}" destId="{13DD2B52-3EAD-426A-8EBE-DEED8ACBEC3A}" srcOrd="1" destOrd="0" presId="urn:microsoft.com/office/officeart/2005/8/layout/list1"/>
    <dgm:cxn modelId="{8BBB7A2E-2A75-4E34-BEEB-60B336A42004}" type="presOf" srcId="{7007156B-8F10-42EC-9570-885530D0EC97}" destId="{CAFDF64E-A7AA-4754-83B2-DE7523A4CE6E}" srcOrd="0" destOrd="0" presId="urn:microsoft.com/office/officeart/2005/8/layout/list1"/>
    <dgm:cxn modelId="{6F1FE330-3E81-4815-8CBC-2A848C952F3A}" type="presOf" srcId="{CDCFED2B-E74E-43E5-AEB7-140C34CBA22A}" destId="{DAE5CF53-C31B-499A-B69B-1734B40D7C25}" srcOrd="1" destOrd="0" presId="urn:microsoft.com/office/officeart/2005/8/layout/list1"/>
    <dgm:cxn modelId="{E40BB138-8E17-41BD-97AF-EDA60C667539}" type="presOf" srcId="{88E21DDC-1E5B-47C1-8FA1-D4381DC5618A}" destId="{F04DD2C1-08B0-4484-AC2C-A58A955A47C4}" srcOrd="0" destOrd="0" presId="urn:microsoft.com/office/officeart/2005/8/layout/list1"/>
    <dgm:cxn modelId="{D62DAF5E-EE86-4275-992D-9D396745BD81}" srcId="{4E075B58-EAAB-475D-9F49-E69568C1D01F}" destId="{D1E8ADAC-8B8E-40F0-8CB6-93F6FAEC394A}" srcOrd="3" destOrd="0" parTransId="{735BDEF0-9E84-40F0-A7B8-E0A7EF2257B1}" sibTransId="{285A4957-AA13-4CA6-AC1F-BFADFECC6AB1}"/>
    <dgm:cxn modelId="{7EF36761-05A1-4B4B-9AFA-E0A58EB01371}" srcId="{4E075B58-EAAB-475D-9F49-E69568C1D01F}" destId="{1F2CE6E9-DF27-4D7A-AA4B-B0C338D43D76}" srcOrd="1" destOrd="0" parTransId="{5AE8815E-0C76-4FD1-97B6-A2158D7EAD60}" sibTransId="{46D66CE7-03E7-44A3-A85A-2F92EB967304}"/>
    <dgm:cxn modelId="{33654C7C-825A-482C-A519-3698466598E1}" srcId="{4E075B58-EAAB-475D-9F49-E69568C1D01F}" destId="{88E21DDC-1E5B-47C1-8FA1-D4381DC5618A}" srcOrd="0" destOrd="0" parTransId="{C8E2D2FE-4707-4B15-9DB1-D5D7A5924D16}" sibTransId="{430D1B75-0D7C-45E0-9E33-42B77EEF4A5A}"/>
    <dgm:cxn modelId="{CF0F7680-D9C8-4A8B-86AD-EF4196AB7493}" type="presOf" srcId="{2448DB00-5DD8-4EDE-90E9-BDBBDC7F0BB0}" destId="{0D103ABB-3646-4E91-9F0A-081B73E06EBB}" srcOrd="1" destOrd="0" presId="urn:microsoft.com/office/officeart/2005/8/layout/list1"/>
    <dgm:cxn modelId="{C5BDEC80-1B6B-4D43-A14E-954652668D1D}" type="presOf" srcId="{2448DB00-5DD8-4EDE-90E9-BDBBDC7F0BB0}" destId="{45E21386-B056-43EC-B3D4-15E891728C37}" srcOrd="0" destOrd="0" presId="urn:microsoft.com/office/officeart/2005/8/layout/list1"/>
    <dgm:cxn modelId="{A2CE40A1-0821-4DC9-9F1A-4111CB916271}" type="presOf" srcId="{7007156B-8F10-42EC-9570-885530D0EC97}" destId="{08591320-5B57-4F60-B5AA-28FDFAE55782}" srcOrd="1" destOrd="0" presId="urn:microsoft.com/office/officeart/2005/8/layout/list1"/>
    <dgm:cxn modelId="{65CECBA9-A658-406F-9766-E324BEE33B4C}" srcId="{4E075B58-EAAB-475D-9F49-E69568C1D01F}" destId="{2448DB00-5DD8-4EDE-90E9-BDBBDC7F0BB0}" srcOrd="4" destOrd="0" parTransId="{331B8248-E435-4182-8E15-80F78929FD86}" sibTransId="{B3DF9C61-F122-4E81-BA73-1FB9A85877FB}"/>
    <dgm:cxn modelId="{979899B7-9C5B-4A91-B990-9E61A91A1FC7}" type="presOf" srcId="{1F2CE6E9-DF27-4D7A-AA4B-B0C338D43D76}" destId="{8DE2A0AE-9535-473D-AFB4-8A402F752B67}" srcOrd="0" destOrd="0" presId="urn:microsoft.com/office/officeart/2005/8/layout/list1"/>
    <dgm:cxn modelId="{94293EC4-3E01-47E7-ABFF-617363F66E19}" type="presOf" srcId="{D1E8ADAC-8B8E-40F0-8CB6-93F6FAEC394A}" destId="{9212E935-3BFE-4979-9F7B-007B0C703338}" srcOrd="1" destOrd="0" presId="urn:microsoft.com/office/officeart/2005/8/layout/list1"/>
    <dgm:cxn modelId="{42A721D1-C353-45A6-976F-4395AAB8A735}" type="presOf" srcId="{CDCFED2B-E74E-43E5-AEB7-140C34CBA22A}" destId="{5C0C25C0-B630-43F6-B7F9-309FDDA1AA53}" srcOrd="0" destOrd="0" presId="urn:microsoft.com/office/officeart/2005/8/layout/list1"/>
    <dgm:cxn modelId="{7BD78CD1-6F28-4C90-8564-BE484FED5465}" type="presOf" srcId="{D1E8ADAC-8B8E-40F0-8CB6-93F6FAEC394A}" destId="{B4FD3216-CB78-4F08-9E56-062ACA5EDBF4}" srcOrd="0" destOrd="0" presId="urn:microsoft.com/office/officeart/2005/8/layout/list1"/>
    <dgm:cxn modelId="{F16667D2-3DC7-4569-A5B8-A3D1B9C7B2F8}" type="presOf" srcId="{4E075B58-EAAB-475D-9F49-E69568C1D01F}" destId="{1512BE88-DB74-4DE0-BED5-3D4851F72DB3}" srcOrd="0" destOrd="0" presId="urn:microsoft.com/office/officeart/2005/8/layout/list1"/>
    <dgm:cxn modelId="{87157EE4-1705-4D18-9593-4770DAC710AC}" srcId="{4E075B58-EAAB-475D-9F49-E69568C1D01F}" destId="{7007156B-8F10-42EC-9570-885530D0EC97}" srcOrd="2" destOrd="0" parTransId="{70AE3D93-B351-48F0-B87C-81557E5979E5}" sibTransId="{8E40D6EF-0E7C-498C-8FDD-195907E2D8A7}"/>
    <dgm:cxn modelId="{049651E7-7AC2-4B25-84AB-E1942DC4BBC6}" srcId="{4E075B58-EAAB-475D-9F49-E69568C1D01F}" destId="{CDCFED2B-E74E-43E5-AEB7-140C34CBA22A}" srcOrd="5" destOrd="0" parTransId="{2DCACF91-552E-4FEE-B5DB-9E8C32265578}" sibTransId="{1BC540DE-8270-4844-BA65-25547A8D9DD1}"/>
    <dgm:cxn modelId="{AF8D17F6-87AE-4C5D-9D1B-DD605FB1B23E}" type="presOf" srcId="{1F2CE6E9-DF27-4D7A-AA4B-B0C338D43D76}" destId="{482F38E0-F44C-4166-9F18-E9B741C15A39}" srcOrd="1" destOrd="0" presId="urn:microsoft.com/office/officeart/2005/8/layout/list1"/>
    <dgm:cxn modelId="{871B93A1-062D-4A38-8DB3-46791FD51DEB}" type="presParOf" srcId="{1512BE88-DB74-4DE0-BED5-3D4851F72DB3}" destId="{D3A9D50A-BFDA-46B5-9B22-B5199FC75FC8}" srcOrd="0" destOrd="0" presId="urn:microsoft.com/office/officeart/2005/8/layout/list1"/>
    <dgm:cxn modelId="{E02D0D62-7D05-4EC9-A9A7-D8063F933EDF}" type="presParOf" srcId="{D3A9D50A-BFDA-46B5-9B22-B5199FC75FC8}" destId="{F04DD2C1-08B0-4484-AC2C-A58A955A47C4}" srcOrd="0" destOrd="0" presId="urn:microsoft.com/office/officeart/2005/8/layout/list1"/>
    <dgm:cxn modelId="{BD642856-F8EC-45C5-9D29-604A805D1987}" type="presParOf" srcId="{D3A9D50A-BFDA-46B5-9B22-B5199FC75FC8}" destId="{13DD2B52-3EAD-426A-8EBE-DEED8ACBEC3A}" srcOrd="1" destOrd="0" presId="urn:microsoft.com/office/officeart/2005/8/layout/list1"/>
    <dgm:cxn modelId="{5B1E43CC-6414-4F64-B7F5-10C0678AA327}" type="presParOf" srcId="{1512BE88-DB74-4DE0-BED5-3D4851F72DB3}" destId="{814633AB-28F6-4408-9C57-DC505993CD19}" srcOrd="1" destOrd="0" presId="urn:microsoft.com/office/officeart/2005/8/layout/list1"/>
    <dgm:cxn modelId="{5AF8FDD1-9BA7-450A-A94D-87A722156A83}" type="presParOf" srcId="{1512BE88-DB74-4DE0-BED5-3D4851F72DB3}" destId="{471F0578-01FC-4E57-A1B6-9006EC2C769A}" srcOrd="2" destOrd="0" presId="urn:microsoft.com/office/officeart/2005/8/layout/list1"/>
    <dgm:cxn modelId="{183FBF41-AC93-4DCA-93B9-65EFD42CC128}" type="presParOf" srcId="{1512BE88-DB74-4DE0-BED5-3D4851F72DB3}" destId="{C9F65728-697F-4DC0-9678-66E88496064A}" srcOrd="3" destOrd="0" presId="urn:microsoft.com/office/officeart/2005/8/layout/list1"/>
    <dgm:cxn modelId="{1DEA6956-CCD8-4003-9B0D-FEA4350DE212}" type="presParOf" srcId="{1512BE88-DB74-4DE0-BED5-3D4851F72DB3}" destId="{3732F913-8FFE-41EA-BF2E-6973D0F16DB5}" srcOrd="4" destOrd="0" presId="urn:microsoft.com/office/officeart/2005/8/layout/list1"/>
    <dgm:cxn modelId="{9BD78C2E-3151-4788-AE74-78A6DCF69BD9}" type="presParOf" srcId="{3732F913-8FFE-41EA-BF2E-6973D0F16DB5}" destId="{8DE2A0AE-9535-473D-AFB4-8A402F752B67}" srcOrd="0" destOrd="0" presId="urn:microsoft.com/office/officeart/2005/8/layout/list1"/>
    <dgm:cxn modelId="{B089E1B6-00B9-4798-AEBC-96F885782CBC}" type="presParOf" srcId="{3732F913-8FFE-41EA-BF2E-6973D0F16DB5}" destId="{482F38E0-F44C-4166-9F18-E9B741C15A39}" srcOrd="1" destOrd="0" presId="urn:microsoft.com/office/officeart/2005/8/layout/list1"/>
    <dgm:cxn modelId="{763DE59D-4F62-475C-AE27-46CC5AA6AD94}" type="presParOf" srcId="{1512BE88-DB74-4DE0-BED5-3D4851F72DB3}" destId="{1A4AD6A0-FCEA-4047-AB31-33A28AA410C6}" srcOrd="5" destOrd="0" presId="urn:microsoft.com/office/officeart/2005/8/layout/list1"/>
    <dgm:cxn modelId="{546E5368-423F-4BB6-9F22-95519509164C}" type="presParOf" srcId="{1512BE88-DB74-4DE0-BED5-3D4851F72DB3}" destId="{D46A5F6F-D4EF-4D3E-AA1E-9C7CACFC3773}" srcOrd="6" destOrd="0" presId="urn:microsoft.com/office/officeart/2005/8/layout/list1"/>
    <dgm:cxn modelId="{36876391-A82F-4FAB-84B6-7922D7C7691B}" type="presParOf" srcId="{1512BE88-DB74-4DE0-BED5-3D4851F72DB3}" destId="{8617FE2B-9787-45D8-BB23-155B1F324368}" srcOrd="7" destOrd="0" presId="urn:microsoft.com/office/officeart/2005/8/layout/list1"/>
    <dgm:cxn modelId="{727A303C-9FD8-4BC5-A7B3-E5FB7960672E}" type="presParOf" srcId="{1512BE88-DB74-4DE0-BED5-3D4851F72DB3}" destId="{27392BDA-25C3-4391-92A6-C47D2D323474}" srcOrd="8" destOrd="0" presId="urn:microsoft.com/office/officeart/2005/8/layout/list1"/>
    <dgm:cxn modelId="{8EC4171C-634E-4401-9D7C-48E0F4EFED12}" type="presParOf" srcId="{27392BDA-25C3-4391-92A6-C47D2D323474}" destId="{CAFDF64E-A7AA-4754-83B2-DE7523A4CE6E}" srcOrd="0" destOrd="0" presId="urn:microsoft.com/office/officeart/2005/8/layout/list1"/>
    <dgm:cxn modelId="{1CE34FF5-6731-45BC-BB29-B78F079E614C}" type="presParOf" srcId="{27392BDA-25C3-4391-92A6-C47D2D323474}" destId="{08591320-5B57-4F60-B5AA-28FDFAE55782}" srcOrd="1" destOrd="0" presId="urn:microsoft.com/office/officeart/2005/8/layout/list1"/>
    <dgm:cxn modelId="{E1C4060E-D365-4E2F-BC6C-0420A6633CF1}" type="presParOf" srcId="{1512BE88-DB74-4DE0-BED5-3D4851F72DB3}" destId="{7BDC96B7-F32A-453D-BDD8-BDA7E4383AC8}" srcOrd="9" destOrd="0" presId="urn:microsoft.com/office/officeart/2005/8/layout/list1"/>
    <dgm:cxn modelId="{8FC794CE-2CF3-4A8D-992C-EEA2B853C90F}" type="presParOf" srcId="{1512BE88-DB74-4DE0-BED5-3D4851F72DB3}" destId="{0D9924BE-B55F-4938-8737-6040918901EA}" srcOrd="10" destOrd="0" presId="urn:microsoft.com/office/officeart/2005/8/layout/list1"/>
    <dgm:cxn modelId="{26C3ECCB-06E5-43DD-9752-216CA589BB53}" type="presParOf" srcId="{1512BE88-DB74-4DE0-BED5-3D4851F72DB3}" destId="{85A6CBFE-C716-4654-8BEB-4BB5ACB1ECBD}" srcOrd="11" destOrd="0" presId="urn:microsoft.com/office/officeart/2005/8/layout/list1"/>
    <dgm:cxn modelId="{EFEEB1A1-0F47-4A10-86C2-2A39DB536649}" type="presParOf" srcId="{1512BE88-DB74-4DE0-BED5-3D4851F72DB3}" destId="{3F875261-3708-4BFB-B08D-E3AF939785AA}" srcOrd="12" destOrd="0" presId="urn:microsoft.com/office/officeart/2005/8/layout/list1"/>
    <dgm:cxn modelId="{CDA2B45D-458D-4B9C-9702-7E1A1BDF7A88}" type="presParOf" srcId="{3F875261-3708-4BFB-B08D-E3AF939785AA}" destId="{B4FD3216-CB78-4F08-9E56-062ACA5EDBF4}" srcOrd="0" destOrd="0" presId="urn:microsoft.com/office/officeart/2005/8/layout/list1"/>
    <dgm:cxn modelId="{D7CFBBA6-3507-4489-B963-B6025F74E295}" type="presParOf" srcId="{3F875261-3708-4BFB-B08D-E3AF939785AA}" destId="{9212E935-3BFE-4979-9F7B-007B0C703338}" srcOrd="1" destOrd="0" presId="urn:microsoft.com/office/officeart/2005/8/layout/list1"/>
    <dgm:cxn modelId="{F0566ED7-AD61-47B6-914E-6A02FE43AB3F}" type="presParOf" srcId="{1512BE88-DB74-4DE0-BED5-3D4851F72DB3}" destId="{7E4D5B1B-29DD-41D6-B1E4-A751D8646091}" srcOrd="13" destOrd="0" presId="urn:microsoft.com/office/officeart/2005/8/layout/list1"/>
    <dgm:cxn modelId="{8C22BFE0-E7AD-4A82-8259-05AA7DF99F0D}" type="presParOf" srcId="{1512BE88-DB74-4DE0-BED5-3D4851F72DB3}" destId="{320DAD46-F342-4CBA-8441-B6691DF1CCD0}" srcOrd="14" destOrd="0" presId="urn:microsoft.com/office/officeart/2005/8/layout/list1"/>
    <dgm:cxn modelId="{CB2DC028-DF74-44E3-A1BD-787BF687B874}" type="presParOf" srcId="{1512BE88-DB74-4DE0-BED5-3D4851F72DB3}" destId="{A6373E67-5CD0-43E8-A0F9-CBC3C550F20A}" srcOrd="15" destOrd="0" presId="urn:microsoft.com/office/officeart/2005/8/layout/list1"/>
    <dgm:cxn modelId="{0222BCFC-0882-4502-808D-A24D6949171E}" type="presParOf" srcId="{1512BE88-DB74-4DE0-BED5-3D4851F72DB3}" destId="{44A53B2E-1AB9-4E29-B6DC-4A5A9D4ABAC2}" srcOrd="16" destOrd="0" presId="urn:microsoft.com/office/officeart/2005/8/layout/list1"/>
    <dgm:cxn modelId="{792126DE-DF53-49CA-82F9-15855812F815}" type="presParOf" srcId="{44A53B2E-1AB9-4E29-B6DC-4A5A9D4ABAC2}" destId="{45E21386-B056-43EC-B3D4-15E891728C37}" srcOrd="0" destOrd="0" presId="urn:microsoft.com/office/officeart/2005/8/layout/list1"/>
    <dgm:cxn modelId="{40F5D0F5-DDAA-4E8E-A2C1-7D0E6971E08A}" type="presParOf" srcId="{44A53B2E-1AB9-4E29-B6DC-4A5A9D4ABAC2}" destId="{0D103ABB-3646-4E91-9F0A-081B73E06EBB}" srcOrd="1" destOrd="0" presId="urn:microsoft.com/office/officeart/2005/8/layout/list1"/>
    <dgm:cxn modelId="{0E2DC939-CADD-43B1-B142-0032043F34D1}" type="presParOf" srcId="{1512BE88-DB74-4DE0-BED5-3D4851F72DB3}" destId="{FC4882FF-28A8-427E-8B72-582FC1E4D192}" srcOrd="17" destOrd="0" presId="urn:microsoft.com/office/officeart/2005/8/layout/list1"/>
    <dgm:cxn modelId="{5E5E6995-2578-44EA-AD66-36903F911254}" type="presParOf" srcId="{1512BE88-DB74-4DE0-BED5-3D4851F72DB3}" destId="{60E90A65-1D7C-47F6-AAA0-21BEA12581B3}" srcOrd="18" destOrd="0" presId="urn:microsoft.com/office/officeart/2005/8/layout/list1"/>
    <dgm:cxn modelId="{F3AE582F-D290-4271-94F4-DD86F064D695}" type="presParOf" srcId="{1512BE88-DB74-4DE0-BED5-3D4851F72DB3}" destId="{2035C341-67C4-42D3-95CF-EE4FE20D7739}" srcOrd="19" destOrd="0" presId="urn:microsoft.com/office/officeart/2005/8/layout/list1"/>
    <dgm:cxn modelId="{735AB7BB-881A-4D04-81A1-3E71F36B7A87}" type="presParOf" srcId="{1512BE88-DB74-4DE0-BED5-3D4851F72DB3}" destId="{4E6D7020-746B-471C-B07C-F372A84592F4}" srcOrd="20" destOrd="0" presId="urn:microsoft.com/office/officeart/2005/8/layout/list1"/>
    <dgm:cxn modelId="{94040391-52A4-487F-A206-75CB18882813}" type="presParOf" srcId="{4E6D7020-746B-471C-B07C-F372A84592F4}" destId="{5C0C25C0-B630-43F6-B7F9-309FDDA1AA53}" srcOrd="0" destOrd="0" presId="urn:microsoft.com/office/officeart/2005/8/layout/list1"/>
    <dgm:cxn modelId="{7BB390CB-4303-4455-9837-05FC75562DB0}" type="presParOf" srcId="{4E6D7020-746B-471C-B07C-F372A84592F4}" destId="{DAE5CF53-C31B-499A-B69B-1734B40D7C25}" srcOrd="1" destOrd="0" presId="urn:microsoft.com/office/officeart/2005/8/layout/list1"/>
    <dgm:cxn modelId="{500BEB20-EF66-40D6-BA79-6B6D4BABDF67}" type="presParOf" srcId="{1512BE88-DB74-4DE0-BED5-3D4851F72DB3}" destId="{53769BB0-D79D-49D6-AC5D-527BD8BA7590}" srcOrd="21" destOrd="0" presId="urn:microsoft.com/office/officeart/2005/8/layout/list1"/>
    <dgm:cxn modelId="{BB67C6F3-7FBA-4EFE-B975-EC1A4F28FC8D}" type="presParOf" srcId="{1512BE88-DB74-4DE0-BED5-3D4851F72DB3}" destId="{CABC7639-B79C-4E59-85AA-BFCE555FC45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DFC00-1BC8-430A-A5A9-26A30D865CBD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7FB49-FD88-44B9-8814-74875DFDF0BB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dirty="0"/>
            <a:t>Rektör yardımcısı </a:t>
          </a:r>
          <a:r>
            <a:rPr lang="tr-TR" sz="2900" kern="1200" dirty="0"/>
            <a:t>ve </a:t>
          </a:r>
          <a:r>
            <a:rPr lang="tr-TR" sz="2900" b="1" kern="1200" dirty="0"/>
            <a:t>her fakülte/yüksekokuldan birer öğretim elemanı</a:t>
          </a:r>
          <a:r>
            <a:rPr lang="tr-TR" sz="2900" kern="1200" dirty="0"/>
            <a:t>, ödül komisyonu üyesi olarak Rektör tarafından 3 (üç) yıllığına görevlendirilir. </a:t>
          </a:r>
          <a:endParaRPr lang="en-US" sz="2900" kern="1200" dirty="0"/>
        </a:p>
      </dsp:txBody>
      <dsp:txXfrm>
        <a:off x="608661" y="692298"/>
        <a:ext cx="4508047" cy="2799040"/>
      </dsp:txXfrm>
    </dsp:sp>
    <dsp:sp modelId="{316ED5E3-11EF-459D-B6D6-AE0D7574686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9E1EA-D914-41D0-B8B9-15FC10B37A8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Komisyona </a:t>
          </a:r>
          <a:r>
            <a:rPr lang="tr-TR" sz="2900" b="1" kern="1200" dirty="0"/>
            <a:t>Rektör yardımcısı</a:t>
          </a:r>
          <a:r>
            <a:rPr lang="tr-TR" sz="2900" kern="1200" dirty="0"/>
            <a:t> başkanlık yapar. </a:t>
          </a:r>
          <a:endParaRPr lang="en-US" sz="29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F0578-01FC-4E57-A1B6-9006EC2C769A}">
      <dsp:nvSpPr>
        <dsp:cNvPr id="0" name=""/>
        <dsp:cNvSpPr/>
      </dsp:nvSpPr>
      <dsp:spPr>
        <a:xfrm>
          <a:off x="0" y="381027"/>
          <a:ext cx="121920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D2B52-3EAD-426A-8EBE-DEED8ACBEC3A}">
      <dsp:nvSpPr>
        <dsp:cNvPr id="0" name=""/>
        <dsp:cNvSpPr/>
      </dsp:nvSpPr>
      <dsp:spPr>
        <a:xfrm>
          <a:off x="609600" y="115347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 Ödüller, bitirilen </a:t>
          </a:r>
          <a:r>
            <a:rPr lang="tr-TR" sz="2000" b="1" kern="1200" dirty="0"/>
            <a:t>takvim yılındaki </a:t>
          </a:r>
          <a:r>
            <a:rPr lang="tr-TR" sz="2000" kern="1200" dirty="0"/>
            <a:t>faaliyetleri kapsar.</a:t>
          </a:r>
        </a:p>
      </dsp:txBody>
      <dsp:txXfrm>
        <a:off x="635539" y="141286"/>
        <a:ext cx="8482522" cy="479482"/>
      </dsp:txXfrm>
    </dsp:sp>
    <dsp:sp modelId="{D46A5F6F-D4EF-4D3E-AA1E-9C7CACFC3773}">
      <dsp:nvSpPr>
        <dsp:cNvPr id="0" name=""/>
        <dsp:cNvSpPr/>
      </dsp:nvSpPr>
      <dsp:spPr>
        <a:xfrm>
          <a:off x="0" y="1197507"/>
          <a:ext cx="121920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F38E0-F44C-4166-9F18-E9B741C15A39}">
      <dsp:nvSpPr>
        <dsp:cNvPr id="0" name=""/>
        <dsp:cNvSpPr/>
      </dsp:nvSpPr>
      <dsp:spPr>
        <a:xfrm>
          <a:off x="609600" y="931827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Ödül Komisyonu tarafından </a:t>
          </a:r>
          <a:r>
            <a:rPr lang="tr-TR" sz="2000" b="1" kern="1200" dirty="0"/>
            <a:t>ocak ayı </a:t>
          </a:r>
          <a:r>
            <a:rPr lang="tr-TR" sz="2000" kern="1200" dirty="0"/>
            <a:t>sonunda her bir ödül türü için akademik/idari birimlerden isim önerileri talep edilir. </a:t>
          </a:r>
        </a:p>
      </dsp:txBody>
      <dsp:txXfrm>
        <a:off x="635539" y="957766"/>
        <a:ext cx="8482522" cy="479482"/>
      </dsp:txXfrm>
    </dsp:sp>
    <dsp:sp modelId="{0D9924BE-B55F-4938-8737-6040918901EA}">
      <dsp:nvSpPr>
        <dsp:cNvPr id="0" name=""/>
        <dsp:cNvSpPr/>
      </dsp:nvSpPr>
      <dsp:spPr>
        <a:xfrm>
          <a:off x="0" y="2013987"/>
          <a:ext cx="121920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1320-5B57-4F60-B5AA-28FDFAE55782}">
      <dsp:nvSpPr>
        <dsp:cNvPr id="0" name=""/>
        <dsp:cNvSpPr/>
      </dsp:nvSpPr>
      <dsp:spPr>
        <a:xfrm>
          <a:off x="609600" y="1748308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Bilimsel Teşvik Ödülü almaya hak kazanan akademisyenler </a:t>
          </a:r>
          <a:r>
            <a:rPr lang="tr-TR" sz="1800" b="1" kern="1200" dirty="0"/>
            <a:t>Akademik Teşvik Düzenleme, Denetleme ve İtiraz Komisyonu</a:t>
          </a:r>
          <a:r>
            <a:rPr lang="tr-TR" sz="1800" kern="1200" dirty="0"/>
            <a:t> tarafından bildirilir. </a:t>
          </a:r>
        </a:p>
      </dsp:txBody>
      <dsp:txXfrm>
        <a:off x="635539" y="1774247"/>
        <a:ext cx="8482522" cy="479482"/>
      </dsp:txXfrm>
    </dsp:sp>
    <dsp:sp modelId="{320DAD46-F342-4CBA-8441-B6691DF1CCD0}">
      <dsp:nvSpPr>
        <dsp:cNvPr id="0" name=""/>
        <dsp:cNvSpPr/>
      </dsp:nvSpPr>
      <dsp:spPr>
        <a:xfrm>
          <a:off x="0" y="2830468"/>
          <a:ext cx="121920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2E935-3BFE-4979-9F7B-007B0C703338}">
      <dsp:nvSpPr>
        <dsp:cNvPr id="0" name=""/>
        <dsp:cNvSpPr/>
      </dsp:nvSpPr>
      <dsp:spPr>
        <a:xfrm>
          <a:off x="609600" y="2564788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Ödül Komisyonu önerileri inceler ve ödüle layık görülen akademik/idari personel ve öğrencileri belirleyerek </a:t>
          </a:r>
          <a:r>
            <a:rPr lang="tr-TR" sz="2000" b="1" kern="1200" dirty="0"/>
            <a:t>Rektörlüğe</a:t>
          </a:r>
          <a:r>
            <a:rPr lang="tr-TR" sz="2000" kern="1200" dirty="0"/>
            <a:t> öneride bulunur. </a:t>
          </a:r>
        </a:p>
      </dsp:txBody>
      <dsp:txXfrm>
        <a:off x="635539" y="2590727"/>
        <a:ext cx="8482522" cy="479482"/>
      </dsp:txXfrm>
    </dsp:sp>
    <dsp:sp modelId="{60E90A65-1D7C-47F6-AAA0-21BEA12581B3}">
      <dsp:nvSpPr>
        <dsp:cNvPr id="0" name=""/>
        <dsp:cNvSpPr/>
      </dsp:nvSpPr>
      <dsp:spPr>
        <a:xfrm>
          <a:off x="0" y="3646948"/>
          <a:ext cx="121920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03ABB-3646-4E91-9F0A-081B73E06EBB}">
      <dsp:nvSpPr>
        <dsp:cNvPr id="0" name=""/>
        <dsp:cNvSpPr/>
      </dsp:nvSpPr>
      <dsp:spPr>
        <a:xfrm>
          <a:off x="609600" y="3381268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Ödüller her yıl </a:t>
          </a:r>
          <a:r>
            <a:rPr lang="tr-TR" sz="2000" b="1" kern="1200" dirty="0"/>
            <a:t>şubat ayında </a:t>
          </a:r>
          <a:r>
            <a:rPr lang="tr-TR" sz="2000" kern="1200" dirty="0"/>
            <a:t>düzenlenen ödül töreninde hak sahiplerine takdim edilir. </a:t>
          </a:r>
        </a:p>
      </dsp:txBody>
      <dsp:txXfrm>
        <a:off x="635539" y="3407207"/>
        <a:ext cx="8482522" cy="479482"/>
      </dsp:txXfrm>
    </dsp:sp>
    <dsp:sp modelId="{CABC7639-B79C-4E59-85AA-BFCE555FC45F}">
      <dsp:nvSpPr>
        <dsp:cNvPr id="0" name=""/>
        <dsp:cNvSpPr/>
      </dsp:nvSpPr>
      <dsp:spPr>
        <a:xfrm>
          <a:off x="0" y="4463428"/>
          <a:ext cx="12192000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5CF53-C31B-499A-B69B-1734B40D7C25}">
      <dsp:nvSpPr>
        <dsp:cNvPr id="0" name=""/>
        <dsp:cNvSpPr/>
      </dsp:nvSpPr>
      <dsp:spPr>
        <a:xfrm>
          <a:off x="609600" y="4197748"/>
          <a:ext cx="85344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Ödülün takdim edileceği tarih ve yer ile ödüllendirilecek kişiler, ödül töreni </a:t>
          </a:r>
          <a:r>
            <a:rPr lang="tr-TR" sz="2000" b="1" kern="1200" dirty="0"/>
            <a:t>öncesinde</a:t>
          </a:r>
          <a:r>
            <a:rPr lang="tr-TR" sz="2000" kern="1200" dirty="0"/>
            <a:t> bilgilendirilir. </a:t>
          </a:r>
        </a:p>
      </dsp:txBody>
      <dsp:txXfrm>
        <a:off x="635539" y="4223687"/>
        <a:ext cx="84825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10EA-2AAA-4DDF-AF5D-F851B6E2C583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A53C-BFD6-4316-A165-0CF9AEBB4C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5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A53C-BFD6-4316-A165-0CF9AEBB4CB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23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BA53C-BFD6-4316-A165-0CF9AEBB4CB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988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18981E-0977-DB6D-5398-8F10FC572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57FB28-D360-C1CC-A958-CB53FDEBD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896D4C-0A4E-A5B6-ABDD-C82CDB89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59FD9F-E5E2-6489-C0F1-7F32B6AD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ACDA2D-7214-2FA9-E2BE-F8E4A4A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53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49535-FA9D-2B5A-0F47-F0C1821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2ACC5D4-E77C-4CD8-F60A-C6A7E98A9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920363-52C7-D319-98E2-00E26894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40B43F-A1F9-8899-45DE-10E54060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25DEFC-8DDC-F7F9-8BFD-2DC255A1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7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6ACB51F-49C0-53D2-445C-1D2DE5DE5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58D145-5025-D9E3-844C-75A8BE3E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25611A-6077-F768-2270-0EB001A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109F45-9787-B8AF-A2F4-3CD345BE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1249D1-A7A3-363F-BBEE-98035E84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11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EE8616-E16D-BB75-8D3B-A88503A6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28B6C2-E066-1ABE-72F4-64AA09F83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951326-7C16-6D33-F399-E8EE1268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E1CECF-005E-6C92-8D18-9CF25AB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1CDF97-0722-03E2-BBB9-B2BB0937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A59A97-911B-727A-2385-17958B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75DC68-65F5-96A0-24B1-99927A112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9325C0-2DEA-1274-0F46-B186568E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78EF6C-7A67-90D2-4077-C88678D4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34FFC8-26E8-35C2-B81E-353EFF70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2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5B43E-9B29-DFBA-3CA3-ED2AD613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143593-7E87-78E5-1CEF-CA96BB358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EA687B-B5B4-A529-AE03-CDFA475D3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BE1C86-3D69-85A8-6DE1-D1944950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D376B0-A179-3683-0B31-695E43EF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EE90B7-6AA6-6A32-26CF-A47D37AF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7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0D189-6277-6695-FCE4-160BC0D0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3A0E9A-613C-72B1-CE1B-FCB0782A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A3B524-8F76-ACD8-FE33-FBC9227B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20ED32-D84E-C27E-7D72-055E0D2CC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2B97407-5A83-9FE4-AEDD-625A54370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B5166F2-42FD-E4C0-C241-7B2C9E24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CA4C854-9D0A-542A-2BAA-E5682434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F15DB1A-5BDB-4B9D-6D4A-CFDC6ED1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2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257098-03F1-41B1-7510-13F577A7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464357-9D43-E398-FCEF-AC7F3461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8F7638-0E72-7259-8AC3-85C241CA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66CC50F-A924-EDA1-F86B-EF306D4C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4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28C9790-6232-506D-D3C6-E99C9199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DCE9EEA-F9B4-2EDC-C02C-DC6792D2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15FA77-000E-4E0B-DE96-3D620953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9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1ECFAD-8D04-192C-0F4A-D18DBEF1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288EBA-CE73-A864-C84F-B8CF5362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E33F02-5860-3FB1-0B99-8DFF40D26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2C07F4D-D414-0CB3-3534-1690463B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261F4D-74F0-F52D-FB86-89F144D8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3E50D8-41F9-4BE5-509F-C024E92E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A65CAA-3965-213A-6DD8-653055B6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57D6499-893F-06BE-2435-DB84D4A8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20C64A0-9E40-8B3C-3F1A-E927CBE87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A81C51-9FEE-26D7-DBE9-4EA74BCC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68B3AE-2A68-5E15-0E18-9999831C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BBF33D-90DC-E3B3-15D4-464937D4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74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A7A63C-711D-8E39-6ABD-4FDDA33F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4E136D-7B3A-EF4A-F584-D7359AD27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096CAE-3193-EAED-CA62-E5475C070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E6344-0D4D-4EB2-AE0D-162C97B2AF9F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75EA6B-A969-56F6-D959-ECDE5DF4B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F25353-A963-AF56-A6A1-D2117DE36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7AF5-9E10-4D89-BC72-A4D4EBEF3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E66DB5-8C9B-5043-0046-FEDD71658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 fontScale="90000"/>
          </a:bodyPr>
          <a:lstStyle/>
          <a:p>
            <a:r>
              <a:rPr lang="tr-TR" sz="5400" dirty="0">
                <a:solidFill>
                  <a:schemeClr val="bg1"/>
                </a:solidFill>
              </a:rPr>
              <a:t>NUH NACİ YAZGAN ÜNİVERSİTESİ ÖDÜL UYGULAMA USUL VE ESASLARI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F95D25E-5EC8-708F-7F18-AA69665F2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DR. ÖĞR. ÜYESİ GÜLÇİN CANBULUT</a:t>
            </a:r>
          </a:p>
          <a:p>
            <a:r>
              <a:rPr lang="tr-TR" sz="2000" dirty="0">
                <a:solidFill>
                  <a:schemeClr val="bg1"/>
                </a:solidFill>
              </a:rPr>
              <a:t>KALİTE KOORDİNATÖRÜ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80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C3ADD22-6B15-2698-011E-CE3349AB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49CCBC13-ED4E-46C9-865C-B2017035E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504747"/>
              </p:ext>
            </p:extLst>
          </p:nvPr>
        </p:nvGraphicFramePr>
        <p:xfrm>
          <a:off x="306705" y="2033987"/>
          <a:ext cx="11578590" cy="391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295">
                  <a:extLst>
                    <a:ext uri="{9D8B030D-6E8A-4147-A177-3AD203B41FA5}">
                      <a16:colId xmlns:a16="http://schemas.microsoft.com/office/drawing/2014/main" val="1231310490"/>
                    </a:ext>
                  </a:extLst>
                </a:gridCol>
                <a:gridCol w="2287943">
                  <a:extLst>
                    <a:ext uri="{9D8B030D-6E8A-4147-A177-3AD203B41FA5}">
                      <a16:colId xmlns:a16="http://schemas.microsoft.com/office/drawing/2014/main" val="637161871"/>
                    </a:ext>
                  </a:extLst>
                </a:gridCol>
                <a:gridCol w="3049352">
                  <a:extLst>
                    <a:ext uri="{9D8B030D-6E8A-4147-A177-3AD203B41FA5}">
                      <a16:colId xmlns:a16="http://schemas.microsoft.com/office/drawing/2014/main" val="2234362861"/>
                    </a:ext>
                  </a:extLst>
                </a:gridCol>
              </a:tblGrid>
              <a:tr h="1204613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 marL="148481" marR="148481" marT="74240" marB="742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BİRİM PUAN</a:t>
                      </a:r>
                    </a:p>
                  </a:txBody>
                  <a:tcPr marL="148481" marR="148481" marT="74240" marB="742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TOPLAM PUAN</a:t>
                      </a:r>
                    </a:p>
                  </a:txBody>
                  <a:tcPr marL="148481" marR="148481" marT="74240" marB="74240" anchor="ctr"/>
                </a:tc>
                <a:extLst>
                  <a:ext uri="{0D108BD9-81ED-4DB2-BD59-A6C34878D82A}">
                    <a16:rowId xmlns:a16="http://schemas.microsoft.com/office/drawing/2014/main" val="3905761054"/>
                  </a:ext>
                </a:extLst>
              </a:tr>
              <a:tr h="2713373">
                <a:tc>
                  <a:txBody>
                    <a:bodyPr/>
                    <a:lstStyle/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Lisans öğrencisi proje danışmanlığı (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tamamlanmış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 olmak kaydıyla;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bitirme projesi/tezi, TÜBİTAK öğrenci projeleri, BAP öğrenci projeleri)-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proje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 başına)-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en fazla 10 puan 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alınabilir.) </a:t>
                      </a:r>
                      <a:endParaRPr lang="tr-TR" sz="2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8481" marR="148481" marT="74240" marB="742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2</a:t>
                      </a:r>
                    </a:p>
                  </a:txBody>
                  <a:tcPr marL="148481" marR="148481" marT="74240" marB="742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L="148481" marR="148481" marT="74240" marB="7424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7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1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35E242-208C-0E7E-BD3C-773F98CC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pic>
        <p:nvPicPr>
          <p:cNvPr id="5" name="İçerik Yer Tutucusu 4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0F9119A-CA55-EF86-7CED-0F2C82DC3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448046"/>
            <a:ext cx="10744200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32CE298-6DD1-8AC7-37B9-4C66F453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F7C65D3-329D-80AD-447F-EFF3FBC7D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58060"/>
              </p:ext>
            </p:extLst>
          </p:nvPr>
        </p:nvGraphicFramePr>
        <p:xfrm>
          <a:off x="228600" y="2354239"/>
          <a:ext cx="11727181" cy="233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7731">
                  <a:extLst>
                    <a:ext uri="{9D8B030D-6E8A-4147-A177-3AD203B41FA5}">
                      <a16:colId xmlns:a16="http://schemas.microsoft.com/office/drawing/2014/main" val="1231310490"/>
                    </a:ext>
                  </a:extLst>
                </a:gridCol>
                <a:gridCol w="2084522">
                  <a:extLst>
                    <a:ext uri="{9D8B030D-6E8A-4147-A177-3AD203B41FA5}">
                      <a16:colId xmlns:a16="http://schemas.microsoft.com/office/drawing/2014/main" val="637161871"/>
                    </a:ext>
                  </a:extLst>
                </a:gridCol>
                <a:gridCol w="2734928">
                  <a:extLst>
                    <a:ext uri="{9D8B030D-6E8A-4147-A177-3AD203B41FA5}">
                      <a16:colId xmlns:a16="http://schemas.microsoft.com/office/drawing/2014/main" val="2234362861"/>
                    </a:ext>
                  </a:extLst>
                </a:gridCol>
              </a:tblGrid>
              <a:tr h="729418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 marL="200044" marR="200044" marT="100021" marB="100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BİRİM PUAN</a:t>
                      </a:r>
                    </a:p>
                  </a:txBody>
                  <a:tcPr marL="200044" marR="200044" marT="100021" marB="100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TOPLAM PUAN</a:t>
                      </a:r>
                    </a:p>
                  </a:txBody>
                  <a:tcPr marL="200044" marR="200044" marT="100021" marB="100021"/>
                </a:tc>
                <a:extLst>
                  <a:ext uri="{0D108BD9-81ED-4DB2-BD59-A6C34878D82A}">
                    <a16:rowId xmlns:a16="http://schemas.microsoft.com/office/drawing/2014/main" val="3905761054"/>
                  </a:ext>
                </a:extLst>
              </a:tr>
              <a:tr h="1602643">
                <a:tc>
                  <a:txBody>
                    <a:bodyPr/>
                    <a:lstStyle/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Üniversite genelinde kurul/komisyon üyeliği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(üye olunan 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komisyon sayısı 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başına)-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en fazla 10 puan 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alınabilir.) </a:t>
                      </a:r>
                      <a:endParaRPr lang="tr-TR" sz="2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200044" marR="200044" marT="100021" marB="1000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2</a:t>
                      </a:r>
                    </a:p>
                  </a:txBody>
                  <a:tcPr marL="200044" marR="200044" marT="100021" marB="1000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L="200044" marR="200044" marT="100021" marB="1000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7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95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D680-290C-3EDA-4CB7-56835DC1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CAA814-6304-7724-0CB6-A241E1BB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48D623F-9049-E602-2EEB-7CFDD567C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878028"/>
              </p:ext>
            </p:extLst>
          </p:nvPr>
        </p:nvGraphicFramePr>
        <p:xfrm>
          <a:off x="171450" y="2354239"/>
          <a:ext cx="11750040" cy="337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1195">
                  <a:extLst>
                    <a:ext uri="{9D8B030D-6E8A-4147-A177-3AD203B41FA5}">
                      <a16:colId xmlns:a16="http://schemas.microsoft.com/office/drawing/2014/main" val="1231310490"/>
                    </a:ext>
                  </a:extLst>
                </a:gridCol>
                <a:gridCol w="2088586">
                  <a:extLst>
                    <a:ext uri="{9D8B030D-6E8A-4147-A177-3AD203B41FA5}">
                      <a16:colId xmlns:a16="http://schemas.microsoft.com/office/drawing/2014/main" val="637161871"/>
                    </a:ext>
                  </a:extLst>
                </a:gridCol>
                <a:gridCol w="2740259">
                  <a:extLst>
                    <a:ext uri="{9D8B030D-6E8A-4147-A177-3AD203B41FA5}">
                      <a16:colId xmlns:a16="http://schemas.microsoft.com/office/drawing/2014/main" val="2234362861"/>
                    </a:ext>
                  </a:extLst>
                </a:gridCol>
              </a:tblGrid>
              <a:tr h="1054749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 marL="200044" marR="200044" marT="100021" marB="100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BİRİM PUAN</a:t>
                      </a:r>
                    </a:p>
                  </a:txBody>
                  <a:tcPr marL="200044" marR="200044" marT="100021" marB="100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TOPLAM PUAN</a:t>
                      </a:r>
                    </a:p>
                  </a:txBody>
                  <a:tcPr marL="200044" marR="200044" marT="100021" marB="100021"/>
                </a:tc>
                <a:extLst>
                  <a:ext uri="{0D108BD9-81ED-4DB2-BD59-A6C34878D82A}">
                    <a16:rowId xmlns:a16="http://schemas.microsoft.com/office/drawing/2014/main" val="3905761054"/>
                  </a:ext>
                </a:extLst>
              </a:tr>
              <a:tr h="2317442">
                <a:tc>
                  <a:txBody>
                    <a:bodyPr/>
                    <a:lstStyle/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Öğretim elemanı değerlendirme anketi puan ortalaması (100 üzerinden X için)-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(Öğretim elemanının yürüttüğü tüm derslerden iki döneme ait dönem sonunda aldığı 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puan değerlerinin ortalaması 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alınır.) </a:t>
                      </a:r>
                      <a:endParaRPr lang="tr-TR" sz="2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200044" marR="200044" marT="100021" marB="1000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X*0,20</a:t>
                      </a:r>
                    </a:p>
                  </a:txBody>
                  <a:tcPr marL="200044" marR="200044" marT="100021" marB="1000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L="200044" marR="200044" marT="100021" marB="1000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7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1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A357F-5701-8B07-947F-17F571BD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F662BC-0960-5923-6F21-FC7CA3BB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tr-TR" sz="2800"/>
              <a:t>NUH NACİ YAZGAN ÜNİVERSİTESİ ÖDÜL UYGULAMA USUL VE ESASLARI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D9FCA8-FB73-E49B-3323-FC332483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292176"/>
            <a:ext cx="10905066" cy="3329395"/>
          </a:xfrm>
        </p:spPr>
        <p:txBody>
          <a:bodyPr>
            <a:normAutofit/>
          </a:bodyPr>
          <a:lstStyle/>
          <a:p>
            <a:endParaRPr lang="tr-TR" sz="2400" b="1" dirty="0"/>
          </a:p>
          <a:p>
            <a:endParaRPr lang="tr-TR" sz="2400" b="1" dirty="0"/>
          </a:p>
          <a:p>
            <a:pPr algn="ctr"/>
            <a:r>
              <a:rPr lang="tr-TR" sz="2400" b="1" dirty="0"/>
              <a:t>Bilimsel Teşvik Ödülü: </a:t>
            </a:r>
            <a:r>
              <a:rPr lang="tr-TR" sz="2400" dirty="0"/>
              <a:t>İlgili yılda Akademik Teşvik Ödeneği Uygulama Usul ve Esaslarına göre teşvik almaya hak kazanmış akademik personele verilen ödülü ifade eder. </a:t>
            </a:r>
          </a:p>
        </p:txBody>
      </p:sp>
      <p:pic>
        <p:nvPicPr>
          <p:cNvPr id="5" name="Grafik 4" descr="Rozet ana hat">
            <a:extLst>
              <a:ext uri="{FF2B5EF4-FFF2-40B4-BE49-F238E27FC236}">
                <a16:creationId xmlns:a16="http://schemas.microsoft.com/office/drawing/2014/main" id="{F70BC7CA-2F26-B9CB-9185-E69C1A560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351" y="22687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A2A4A-08CA-9F0D-FD1E-18CB0A693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7F49029-537C-5D32-D095-1C4C20CE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tr-TR" sz="2800"/>
              <a:t>NUH NACİ YAZGAN ÜNİVERSİTESİ ÖDÜL UYGULAMA USUL VE ESASLARI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23886C-9FDF-360C-416F-6A76696D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292176"/>
            <a:ext cx="10905066" cy="3329395"/>
          </a:xfrm>
        </p:spPr>
        <p:txBody>
          <a:bodyPr>
            <a:normAutofit/>
          </a:bodyPr>
          <a:lstStyle/>
          <a:p>
            <a:pPr algn="ctr"/>
            <a:endParaRPr lang="tr-TR" sz="2400" b="1" dirty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 Üstün Hizmet Ödülü: </a:t>
            </a:r>
            <a:r>
              <a:rPr lang="tr-TR" sz="2400" dirty="0"/>
              <a:t>İlgili yılda Üniversitede yürütülen eğitim öğretim ve idari süreçlerin iyileştirilmesinde üstün katkılar sağlayan akademik/idari personele verilen ödülü ifade eder. </a:t>
            </a:r>
          </a:p>
          <a:p>
            <a:pPr algn="ctr"/>
            <a:endParaRPr lang="tr-TR" sz="2400" dirty="0"/>
          </a:p>
          <a:p>
            <a:pPr algn="ctr"/>
            <a:r>
              <a:rPr lang="tr-TR" sz="2400" b="1" dirty="0"/>
              <a:t>Yöneticileri tarafından ödül almaya aday gösterilen akademik/idari personel, Senatonun da uygun görmesi ile ödül alır. </a:t>
            </a:r>
          </a:p>
        </p:txBody>
      </p:sp>
      <p:pic>
        <p:nvPicPr>
          <p:cNvPr id="4" name="Grafik 3" descr="Rozet 3 ana hat">
            <a:extLst>
              <a:ext uri="{FF2B5EF4-FFF2-40B4-BE49-F238E27FC236}">
                <a16:creationId xmlns:a16="http://schemas.microsoft.com/office/drawing/2014/main" id="{753567DE-9395-93D6-8D8D-46672886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21897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4119B-513A-085D-F88B-4A1BD9C79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6E13C44-5763-3F66-4B72-D8349467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tr-TR" sz="2800"/>
              <a:t>NUH NACİ YAZGAN ÜNİVERSİTESİ ÖDÜL UYGULAMA USUL VE ESASLARI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8F26FE-29D3-1C4C-3202-65582350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2292176"/>
            <a:ext cx="10905066" cy="3913540"/>
          </a:xfrm>
        </p:spPr>
        <p:txBody>
          <a:bodyPr>
            <a:normAutofit/>
          </a:bodyPr>
          <a:lstStyle/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 Araştırma Performans Ödülü: </a:t>
            </a:r>
          </a:p>
          <a:p>
            <a:pPr algn="ctr"/>
            <a:r>
              <a:rPr lang="tr-TR" sz="2400" dirty="0"/>
              <a:t>SCI, SSCI, SCI-</a:t>
            </a:r>
            <a:r>
              <a:rPr lang="tr-TR" sz="2400" dirty="0" err="1"/>
              <a:t>Expanded</a:t>
            </a:r>
            <a:r>
              <a:rPr lang="tr-TR" sz="2400" dirty="0"/>
              <a:t> ve AHCI indeksli dergilerde yayın yapan ya da yayına kabul alan, </a:t>
            </a:r>
          </a:p>
          <a:p>
            <a:pPr algn="ctr"/>
            <a:r>
              <a:rPr lang="tr-TR" sz="2400" dirty="0"/>
              <a:t>ulusal/uluslararası kurumlarca desteklenen projesi olan, </a:t>
            </a:r>
          </a:p>
          <a:p>
            <a:pPr algn="ctr"/>
            <a:r>
              <a:rPr lang="tr-TR" sz="2400" dirty="0"/>
              <a:t>tanınmış yayınevleri tarafından yayımlanan kitapları ya da kitap bölümleri olan, </a:t>
            </a:r>
          </a:p>
          <a:p>
            <a:pPr algn="ctr"/>
            <a:r>
              <a:rPr lang="tr-TR" sz="2400" dirty="0"/>
              <a:t>kongre ve sempozyum gibi organizasyonlarda bildiri sahibi olan </a:t>
            </a:r>
            <a:r>
              <a:rPr lang="tr-TR" sz="2400" b="1" dirty="0"/>
              <a:t>öğrencilere</a:t>
            </a:r>
            <a:r>
              <a:rPr lang="tr-TR" sz="2400" dirty="0"/>
              <a:t> verilen ödülü ifade eder. </a:t>
            </a:r>
          </a:p>
        </p:txBody>
      </p:sp>
      <p:pic>
        <p:nvPicPr>
          <p:cNvPr id="4" name="Grafik 3" descr="Rozet 4 ana hat">
            <a:extLst>
              <a:ext uri="{FF2B5EF4-FFF2-40B4-BE49-F238E27FC236}">
                <a16:creationId xmlns:a16="http://schemas.microsoft.com/office/drawing/2014/main" id="{3341ADE2-4BE0-D315-4CD1-3D75116C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360" y="18349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0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2159A7-F5FC-21DD-D390-D1813600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Ödül komisyonunun teşkili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6157B11-009E-7FBE-6804-774AD988A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9439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45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3FFFB7-7ECE-7EA9-CB86-122519EA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Ödüllendirme Süreci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E45319D-FA1A-B474-747C-E643B83DF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628419"/>
              </p:ext>
            </p:extLst>
          </p:nvPr>
        </p:nvGraphicFramePr>
        <p:xfrm>
          <a:off x="0" y="1825624"/>
          <a:ext cx="1219200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0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23FCD6-FE64-0B93-3505-7C4CB977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3600">
                <a:solidFill>
                  <a:schemeClr val="tx2"/>
                </a:solidFill>
              </a:rPr>
              <a:t>SORULAR İÇİN…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6E5FDC-D5C7-E293-18EA-C7F304F1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7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7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7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7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7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7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1700">
                <a:solidFill>
                  <a:schemeClr val="tx2"/>
                </a:solidFill>
              </a:rPr>
              <a:t>DR. ÖĞR.ÜYESİ GÜLÇİN CANBULUT</a:t>
            </a:r>
          </a:p>
          <a:p>
            <a:pPr marL="0" indent="0">
              <a:buNone/>
            </a:pPr>
            <a:r>
              <a:rPr lang="tr-TR" sz="1700">
                <a:solidFill>
                  <a:schemeClr val="tx2"/>
                </a:solidFill>
              </a:rPr>
              <a:t>NUH NACİ YAZGAN ÜNİVERSİTESİ </a:t>
            </a:r>
          </a:p>
          <a:p>
            <a:pPr marL="0" indent="0">
              <a:buNone/>
            </a:pPr>
            <a:r>
              <a:rPr lang="tr-TR" sz="1700">
                <a:solidFill>
                  <a:schemeClr val="tx2"/>
                </a:solidFill>
              </a:rPr>
              <a:t>KALİTE KOORDİNATÖRÜ</a:t>
            </a:r>
          </a:p>
          <a:p>
            <a:pPr marL="0" indent="0">
              <a:buNone/>
            </a:pPr>
            <a:r>
              <a:rPr lang="tr-TR" sz="1700">
                <a:solidFill>
                  <a:schemeClr val="tx2"/>
                </a:solidFill>
              </a:rPr>
              <a:t>DAHİLİ : 2352</a:t>
            </a:r>
          </a:p>
          <a:p>
            <a:endParaRPr lang="tr-TR" sz="17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orular">
            <a:extLst>
              <a:ext uri="{FF2B5EF4-FFF2-40B4-BE49-F238E27FC236}">
                <a16:creationId xmlns:a16="http://schemas.microsoft.com/office/drawing/2014/main" id="{3B9E1FE2-6444-ED0D-99BF-950CEB4A7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B280DD-E1B8-1CA0-6742-12E58216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674370"/>
            <a:ext cx="8959893" cy="1463698"/>
          </a:xfrm>
        </p:spPr>
        <p:txBody>
          <a:bodyPr anchor="b">
            <a:normAutofit/>
          </a:bodyPr>
          <a:lstStyle/>
          <a:p>
            <a:pPr algn="ctr"/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NUH NACİ YAZGAN ÜNİVERSİTESİ ÖDÜL UYGULAMA USUL VE ESASLARI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3874EA-07A0-A6C7-181E-AE4A9E7C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2"/>
            <a:ext cx="8959892" cy="3744817"/>
          </a:xfrm>
        </p:spPr>
        <p:txBody>
          <a:bodyPr anchor="t">
            <a:normAutofit lnSpcReduction="10000"/>
          </a:bodyPr>
          <a:lstStyle/>
          <a:p>
            <a:pPr algn="just"/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Akademik ve idari personeller ile öğrencilere ödüllerin verilmesine ilişkin usul ve esasları kapsar. 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Amaç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Akademik/idari personel ve öğrencilerin çalışmalarında göstermiş oldukları başarı ve hizmetlerin değerlendirilmesi,</a:t>
            </a:r>
          </a:p>
          <a:p>
            <a:pPr algn="just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performanslarının artırılması ve </a:t>
            </a:r>
          </a:p>
          <a:p>
            <a:pPr algn="just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çalışmalarının desteklenmesi için ödüllendirilmeleri</a:t>
            </a:r>
          </a:p>
        </p:txBody>
      </p:sp>
    </p:spTree>
    <p:extLst>
      <p:ext uri="{BB962C8B-B14F-4D97-AF65-F5344CB8AC3E}">
        <p14:creationId xmlns:p14="http://schemas.microsoft.com/office/powerpoint/2010/main" val="102794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İçerik Yer Tutucusu 2">
            <a:extLst>
              <a:ext uri="{FF2B5EF4-FFF2-40B4-BE49-F238E27FC236}">
                <a16:creationId xmlns:a16="http://schemas.microsoft.com/office/drawing/2014/main" id="{A832E949-6D83-4A43-D9DD-2F47A4E3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22911"/>
            <a:ext cx="6221024" cy="55176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tr-TR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endParaRPr lang="tr-TR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endParaRPr lang="tr-TR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endParaRPr lang="tr-TR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DİNLEDİĞİNİZ İÇİN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TEŞEKKÜR EDERİM.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505C9A-26E4-A4DD-D429-9966E177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7F2AC9E-A851-A116-226D-EABFD24E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EĞİTİM-ÖĞRETİM ÖDÜLÜ KRİTERLERİ BELİRLEME PAYDAŞ GÖRÜŞÜ ALMA ANKETİ</a:t>
            </a:r>
          </a:p>
        </p:txBody>
      </p:sp>
      <p:pic>
        <p:nvPicPr>
          <p:cNvPr id="5" name="İçerik Yer Tutucusu 4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52C2F3D-3178-D8FF-40D9-DA9827B3F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03736"/>
            <a:ext cx="6780700" cy="48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2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19FAEC-B685-7EF5-96DA-D9CF44BA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EĞİTİM-ÖĞRETİM ÖDÜLÜ KRİTERLERİ BELİRLEME PAYDAŞ GÖRÜŞÜ ALMA ANKETİ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D70BCB-5A45-245C-BA9A-EE3F2BA0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ormlar yanıt grafiği. Soru başlığı: FAKÜLTENİZ. Yanıt sayısı: 20 yanıt.">
            <a:extLst>
              <a:ext uri="{FF2B5EF4-FFF2-40B4-BE49-F238E27FC236}">
                <a16:creationId xmlns:a16="http://schemas.microsoft.com/office/drawing/2014/main" id="{0F3411C3-FB08-9FA3-3BB3-17C186B2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5625"/>
            <a:ext cx="11353800" cy="47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5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83690-9C82-03CE-B56A-B7C70BAA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EĞİTİM-ÖĞRETİM ÖDÜLÜ KRİTERLERİ BELİRLEME PAYDAŞ GÖRÜŞÜ ALMA ANKETİ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1034CD-C875-CA36-646B-B676F10A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/>
          </a:p>
          <a:p>
            <a:pPr algn="ctr"/>
            <a:r>
              <a:rPr lang="tr-TR" dirty="0"/>
              <a:t>Bu anket kapsamında alınan cevaplar üzerinden yeniden ölçütler Ödül Komisyonu ve Kalite Koordinatörlüğü tarafından incelenerek, Eğitim-Öğretim ödülü kriterlerinde ve kriterlerin puanlarında güncellemeler gerçekleştirilmiştir. </a:t>
            </a:r>
          </a:p>
        </p:txBody>
      </p:sp>
    </p:spTree>
    <p:extLst>
      <p:ext uri="{BB962C8B-B14F-4D97-AF65-F5344CB8AC3E}">
        <p14:creationId xmlns:p14="http://schemas.microsoft.com/office/powerpoint/2010/main" val="361819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EB791652-581E-452C-B970-B3C48D4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CADB5F-4505-825D-3B7C-A5BB754B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tr-TR" sz="2800"/>
              <a:t>NUH NACİ YAZGAN ÜNİVERSİTESİ ÖDÜL UYGULAMA USUL VE ESASLARI 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35173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677917-555A-8835-7398-66ED12F9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292176"/>
            <a:ext cx="10905066" cy="3329395"/>
          </a:xfrm>
        </p:spPr>
        <p:txBody>
          <a:bodyPr>
            <a:normAutofit/>
          </a:bodyPr>
          <a:lstStyle/>
          <a:p>
            <a:pPr algn="ctr"/>
            <a:endParaRPr lang="tr-TR" sz="2400" b="1" dirty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Eğitim-Öğretim Ödülü: </a:t>
            </a:r>
            <a:r>
              <a:rPr lang="tr-TR" sz="2400" dirty="0"/>
              <a:t>Akademik Personel Eğitim-Öğretim Performans Değerlendirme Formunda belirtilen ölçütlere göre </a:t>
            </a:r>
            <a:r>
              <a:rPr lang="tr-TR" sz="2400" b="1" dirty="0"/>
              <a:t>asgari 70 puan alan </a:t>
            </a:r>
            <a:r>
              <a:rPr lang="tr-TR" sz="2400" dirty="0"/>
              <a:t>akademik personele verilen ödülü ifade eder. </a:t>
            </a:r>
          </a:p>
        </p:txBody>
      </p:sp>
      <p:pic>
        <p:nvPicPr>
          <p:cNvPr id="5" name="Grafik 4" descr="Rozet 1 ana hat">
            <a:extLst>
              <a:ext uri="{FF2B5EF4-FFF2-40B4-BE49-F238E27FC236}">
                <a16:creationId xmlns:a16="http://schemas.microsoft.com/office/drawing/2014/main" id="{5AC5CE66-696F-ACE8-44F9-0ADB508A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" y="21788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A09052-2899-5FCD-C283-1E7D104D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CD30585-132C-93D9-91B1-C6B96809F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34981"/>
              </p:ext>
            </p:extLst>
          </p:nvPr>
        </p:nvGraphicFramePr>
        <p:xfrm>
          <a:off x="723900" y="2816089"/>
          <a:ext cx="10744201" cy="313015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7221949">
                  <a:extLst>
                    <a:ext uri="{9D8B030D-6E8A-4147-A177-3AD203B41FA5}">
                      <a16:colId xmlns:a16="http://schemas.microsoft.com/office/drawing/2014/main" val="1231310490"/>
                    </a:ext>
                  </a:extLst>
                </a:gridCol>
                <a:gridCol w="1544458">
                  <a:extLst>
                    <a:ext uri="{9D8B030D-6E8A-4147-A177-3AD203B41FA5}">
                      <a16:colId xmlns:a16="http://schemas.microsoft.com/office/drawing/2014/main" val="637161871"/>
                    </a:ext>
                  </a:extLst>
                </a:gridCol>
                <a:gridCol w="1977794">
                  <a:extLst>
                    <a:ext uri="{9D8B030D-6E8A-4147-A177-3AD203B41FA5}">
                      <a16:colId xmlns:a16="http://schemas.microsoft.com/office/drawing/2014/main" val="2234362861"/>
                    </a:ext>
                  </a:extLst>
                </a:gridCol>
              </a:tblGrid>
              <a:tr h="1060016">
                <a:tc>
                  <a:txBody>
                    <a:bodyPr/>
                    <a:lstStyle/>
                    <a:p>
                      <a:endParaRPr lang="tr-TR" sz="2400" b="0" cap="none" spc="6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97092" marR="197092" marT="142793" marB="985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60">
                          <a:solidFill>
                            <a:schemeClr val="bg1"/>
                          </a:solidFill>
                        </a:rPr>
                        <a:t>BİRİM PUAN</a:t>
                      </a:r>
                    </a:p>
                  </a:txBody>
                  <a:tcPr marL="197092" marR="197092" marT="142793" marB="985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cap="none" spc="60">
                          <a:solidFill>
                            <a:schemeClr val="bg1"/>
                          </a:solidFill>
                        </a:rPr>
                        <a:t>TOPLAM PUAN</a:t>
                      </a:r>
                    </a:p>
                  </a:txBody>
                  <a:tcPr marL="197092" marR="197092" marT="142793" marB="9854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61054"/>
                  </a:ext>
                </a:extLst>
              </a:tr>
              <a:tr h="1964369">
                <a:tc>
                  <a:txBody>
                    <a:bodyPr/>
                    <a:lstStyle/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Verilen dersler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(son iki dönemde zorunlu ders yükü toplamı harici verilen bir haftalık ders saati toplamı, 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tez danışmanlık 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ders saatleri 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hariç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en fazla 30 puan alınabilir.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 marL="197092" marR="197092" marT="142793" marB="9854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97092" marR="197092" marT="142793" marB="98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97092" marR="197092" marT="142793" marB="985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67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1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EFD6147-0753-ED3B-E9D3-37D5052B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01E8605-B498-01F3-9DDA-68F8A5D7E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11504"/>
              </p:ext>
            </p:extLst>
          </p:nvPr>
        </p:nvGraphicFramePr>
        <p:xfrm>
          <a:off x="916768" y="2354239"/>
          <a:ext cx="10358466" cy="418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102">
                  <a:extLst>
                    <a:ext uri="{9D8B030D-6E8A-4147-A177-3AD203B41FA5}">
                      <a16:colId xmlns:a16="http://schemas.microsoft.com/office/drawing/2014/main" val="1231310490"/>
                    </a:ext>
                  </a:extLst>
                </a:gridCol>
                <a:gridCol w="2113585">
                  <a:extLst>
                    <a:ext uri="{9D8B030D-6E8A-4147-A177-3AD203B41FA5}">
                      <a16:colId xmlns:a16="http://schemas.microsoft.com/office/drawing/2014/main" val="637161871"/>
                    </a:ext>
                  </a:extLst>
                </a:gridCol>
                <a:gridCol w="2128779">
                  <a:extLst>
                    <a:ext uri="{9D8B030D-6E8A-4147-A177-3AD203B41FA5}">
                      <a16:colId xmlns:a16="http://schemas.microsoft.com/office/drawing/2014/main" val="2234362861"/>
                    </a:ext>
                  </a:extLst>
                </a:gridCol>
              </a:tblGrid>
              <a:tr h="666092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 marL="107986" marR="107986" marT="53993" marB="53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BİRİM PUAN</a:t>
                      </a:r>
                    </a:p>
                  </a:txBody>
                  <a:tcPr marL="107986" marR="107986" marT="53993" marB="53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TOPLAM PUAN</a:t>
                      </a:r>
                    </a:p>
                  </a:txBody>
                  <a:tcPr marL="107986" marR="107986" marT="53993" marB="53993" anchor="ctr"/>
                </a:tc>
                <a:extLst>
                  <a:ext uri="{0D108BD9-81ED-4DB2-BD59-A6C34878D82A}">
                    <a16:rowId xmlns:a16="http://schemas.microsoft.com/office/drawing/2014/main" val="3905761054"/>
                  </a:ext>
                </a:extLst>
              </a:tr>
              <a:tr h="26946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Rektör/ Rektör Yardımcısı/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Dekan/Dekan Yrd./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Enstitü Müdürü/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MYO Müdürü/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Bölüm Başkanı/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Anabilim Dalı Başkanı </a:t>
                      </a:r>
                    </a:p>
                  </a:txBody>
                  <a:tcPr marL="107986" marR="107986" marT="53993" marB="5399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10</a:t>
                      </a:r>
                    </a:p>
                  </a:txBody>
                  <a:tcPr marL="107986" marR="107986" marT="53993" marB="5399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L="107986" marR="107986" marT="53993" marB="5399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7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1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12BED4-C930-C1FB-C77D-1B44E771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NUH NACİ YAZGAN ÜNİVERSİTESİ ÖDÜL UYGULAMA USUL VE ESASLARI </a:t>
            </a: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A983F0F9-AAC2-820F-59E2-86E7A3D4D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24697"/>
              </p:ext>
            </p:extLst>
          </p:nvPr>
        </p:nvGraphicFramePr>
        <p:xfrm>
          <a:off x="916768" y="2354239"/>
          <a:ext cx="10358466" cy="2215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102">
                  <a:extLst>
                    <a:ext uri="{9D8B030D-6E8A-4147-A177-3AD203B41FA5}">
                      <a16:colId xmlns:a16="http://schemas.microsoft.com/office/drawing/2014/main" val="1231310490"/>
                    </a:ext>
                  </a:extLst>
                </a:gridCol>
                <a:gridCol w="2113585">
                  <a:extLst>
                    <a:ext uri="{9D8B030D-6E8A-4147-A177-3AD203B41FA5}">
                      <a16:colId xmlns:a16="http://schemas.microsoft.com/office/drawing/2014/main" val="637161871"/>
                    </a:ext>
                  </a:extLst>
                </a:gridCol>
                <a:gridCol w="2128779">
                  <a:extLst>
                    <a:ext uri="{9D8B030D-6E8A-4147-A177-3AD203B41FA5}">
                      <a16:colId xmlns:a16="http://schemas.microsoft.com/office/drawing/2014/main" val="2234362861"/>
                    </a:ext>
                  </a:extLst>
                </a:gridCol>
              </a:tblGrid>
              <a:tr h="340084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 marL="107986" marR="107986" marT="53993" marB="53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BİRİM PUAN</a:t>
                      </a:r>
                    </a:p>
                  </a:txBody>
                  <a:tcPr marL="107986" marR="107986" marT="53993" marB="53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/>
                        <a:t>TOPLAM PUAN</a:t>
                      </a:r>
                    </a:p>
                  </a:txBody>
                  <a:tcPr marL="107986" marR="107986" marT="53993" marB="53993" anchor="ctr"/>
                </a:tc>
                <a:extLst>
                  <a:ext uri="{0D108BD9-81ED-4DB2-BD59-A6C34878D82A}">
                    <a16:rowId xmlns:a16="http://schemas.microsoft.com/office/drawing/2014/main" val="3905761054"/>
                  </a:ext>
                </a:extLst>
              </a:tr>
              <a:tr h="1375805">
                <a:tc>
                  <a:txBody>
                    <a:bodyPr/>
                    <a:lstStyle/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Lisansüstü tez/proje danışmanlığı </a:t>
                      </a:r>
                    </a:p>
                    <a:p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tamamlanmış</a:t>
                      </a:r>
                      <a:r>
                        <a:rPr lang="tr-TR" sz="2400" cap="none" spc="0" dirty="0">
                          <a:solidFill>
                            <a:schemeClr val="tx1"/>
                          </a:solidFill>
                        </a:rPr>
                        <a:t> olmak koşuluyla) </a:t>
                      </a:r>
                    </a:p>
                    <a:p>
                      <a:r>
                        <a:rPr lang="tr-TR" sz="2400" b="1" cap="none" spc="0" dirty="0">
                          <a:solidFill>
                            <a:schemeClr val="tx1"/>
                          </a:solidFill>
                        </a:rPr>
                        <a:t>en fazla 10 puan </a:t>
                      </a:r>
                    </a:p>
                  </a:txBody>
                  <a:tcPr marL="107986" marR="107986" marT="53993" marB="5399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</a:t>
                      </a:r>
                    </a:p>
                  </a:txBody>
                  <a:tcPr marL="107986" marR="107986" marT="53993" marB="5399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 marL="107986" marR="107986" marT="53993" marB="5399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7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84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695</Words>
  <Application>Microsoft Office PowerPoint</Application>
  <PresentationFormat>Geniş ekran</PresentationFormat>
  <Paragraphs>112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Teması</vt:lpstr>
      <vt:lpstr>NUH NACİ YAZGAN ÜNİVERSİTESİ ÖDÜL UYGULAMA USUL VE ESASLARI </vt:lpstr>
      <vt:lpstr>NUH NACİ YAZGAN ÜNİVERSİTESİ ÖDÜL UYGULAMA USUL VE ESASLARI </vt:lpstr>
      <vt:lpstr>EĞİTİM-ÖĞRETİM ÖDÜLÜ KRİTERLERİ BELİRLEME PAYDAŞ GÖRÜŞÜ ALMA ANKETİ</vt:lpstr>
      <vt:lpstr>EĞİTİM-ÖĞRETİM ÖDÜLÜ KRİTERLERİ BELİRLEME PAYDAŞ GÖRÜŞÜ ALMA ANKETİ</vt:lpstr>
      <vt:lpstr>EĞİTİM-ÖĞRETİM ÖDÜLÜ KRİTERLERİ BELİRLEME PAYDAŞ GÖRÜŞÜ ALMA ANKETİ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NUH NACİ YAZGAN ÜNİVERSİTESİ ÖDÜL UYGULAMA USUL VE ESASLARI </vt:lpstr>
      <vt:lpstr>Ödül komisyonunun teşkili</vt:lpstr>
      <vt:lpstr>Ödüllendirme Süreci </vt:lpstr>
      <vt:lpstr>SORULAR İÇİN…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Gülçin Canbulut</dc:creator>
  <cp:lastModifiedBy>Gülçin Canbulut</cp:lastModifiedBy>
  <cp:revision>8</cp:revision>
  <dcterms:created xsi:type="dcterms:W3CDTF">2025-08-19T16:26:54Z</dcterms:created>
  <dcterms:modified xsi:type="dcterms:W3CDTF">2025-09-08T06:02:08Z</dcterms:modified>
</cp:coreProperties>
</file>